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commentAuthors.xml" ContentType="application/vnd.openxmlformats-officedocument.presentationml.commentAuthors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04" r:id="rId1"/>
    <p:sldMasterId id="2147484128" r:id="rId2"/>
  </p:sldMasterIdLst>
  <p:notesMasterIdLst>
    <p:notesMasterId r:id="rId38"/>
  </p:notesMasterIdLst>
  <p:sldIdLst>
    <p:sldId id="263" r:id="rId3"/>
    <p:sldId id="367" r:id="rId4"/>
    <p:sldId id="477" r:id="rId5"/>
    <p:sldId id="468" r:id="rId6"/>
    <p:sldId id="469" r:id="rId7"/>
    <p:sldId id="470" r:id="rId8"/>
    <p:sldId id="471" r:id="rId9"/>
    <p:sldId id="472" r:id="rId10"/>
    <p:sldId id="474" r:id="rId11"/>
    <p:sldId id="290" r:id="rId12"/>
    <p:sldId id="460" r:id="rId13"/>
    <p:sldId id="295" r:id="rId14"/>
    <p:sldId id="377" r:id="rId15"/>
    <p:sldId id="416" r:id="rId16"/>
    <p:sldId id="418" r:id="rId17"/>
    <p:sldId id="424" r:id="rId18"/>
    <p:sldId id="432" r:id="rId19"/>
    <p:sldId id="433" r:id="rId20"/>
    <p:sldId id="434" r:id="rId21"/>
    <p:sldId id="461" r:id="rId22"/>
    <p:sldId id="384" r:id="rId23"/>
    <p:sldId id="388" r:id="rId24"/>
    <p:sldId id="395" r:id="rId25"/>
    <p:sldId id="449" r:id="rId26"/>
    <p:sldId id="451" r:id="rId27"/>
    <p:sldId id="447" r:id="rId28"/>
    <p:sldId id="453" r:id="rId29"/>
    <p:sldId id="452" r:id="rId30"/>
    <p:sldId id="277" r:id="rId31"/>
    <p:sldId id="479" r:id="rId32"/>
    <p:sldId id="408" r:id="rId33"/>
    <p:sldId id="458" r:id="rId34"/>
    <p:sldId id="475" r:id="rId35"/>
    <p:sldId id="459" r:id="rId36"/>
    <p:sldId id="467" r:id="rId37"/>
  </p:sldIdLst>
  <p:sldSz cx="9144000" cy="6858000" type="screen4x3"/>
  <p:notesSz cx="6881813" cy="100155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43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olores" initials="D" lastIdx="1" clrIdx="0">
    <p:extLst>
      <p:ext uri="{19B8F6BF-5375-455C-9EA6-DF929625EA0E}">
        <p15:presenceInfo xmlns:p15="http://schemas.microsoft.com/office/powerpoint/2012/main" xmlns="" userId="Dolore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9" autoAdjust="0"/>
    <p:restoredTop sz="86454" autoAdjust="0"/>
  </p:normalViewPr>
  <p:slideViewPr>
    <p:cSldViewPr>
      <p:cViewPr>
        <p:scale>
          <a:sx n="50" d="100"/>
          <a:sy n="50" d="100"/>
        </p:scale>
        <p:origin x="-2424" y="-1032"/>
      </p:cViewPr>
      <p:guideLst>
        <p:guide orient="horz" pos="2432"/>
        <p:guide pos="2880"/>
      </p:guideLst>
    </p:cSldViewPr>
  </p:slideViewPr>
  <p:outlineViewPr>
    <p:cViewPr>
      <p:scale>
        <a:sx n="33" d="100"/>
        <a:sy n="33" d="100"/>
      </p:scale>
      <p:origin x="0" y="-6276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389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CCA37F-558C-4435-AF16-5657F77FDC59}" type="doc">
      <dgm:prSet loTypeId="urn:microsoft.com/office/officeart/2008/layout/CircularPictureCallout" loCatId="picture" qsTypeId="urn:microsoft.com/office/officeart/2005/8/quickstyle/simple5" qsCatId="simple" csTypeId="urn:microsoft.com/office/officeart/2005/8/colors/accent0_2" csCatId="mainScheme" phldr="1"/>
      <dgm:spPr/>
    </dgm:pt>
    <dgm:pt modelId="{3D1E0D99-02E1-47DF-9C96-8CF50574097A}" type="pres">
      <dgm:prSet presAssocID="{06CCA37F-558C-4435-AF16-5657F77FDC59}" presName="Name0" presStyleCnt="0">
        <dgm:presLayoutVars>
          <dgm:chMax val="7"/>
          <dgm:chPref val="7"/>
          <dgm:dir/>
        </dgm:presLayoutVars>
      </dgm:prSet>
      <dgm:spPr/>
    </dgm:pt>
    <dgm:pt modelId="{9A295250-23E4-4898-AB2C-7ABBC51F85F9}" type="pres">
      <dgm:prSet presAssocID="{06CCA37F-558C-4435-AF16-5657F77FDC59}" presName="Name1" presStyleCnt="0"/>
      <dgm:spPr/>
    </dgm:pt>
  </dgm:ptLst>
  <dgm:cxnLst>
    <dgm:cxn modelId="{2CAA732F-55BA-4B7D-950F-AC8F672CA4D4}" type="presOf" srcId="{06CCA37F-558C-4435-AF16-5657F77FDC59}" destId="{3D1E0D99-02E1-47DF-9C96-8CF50574097A}" srcOrd="0" destOrd="0" presId="urn:microsoft.com/office/officeart/2008/layout/CircularPictureCallout"/>
    <dgm:cxn modelId="{0FAAE9F0-F1D1-4D40-A121-18BF155978FF}" type="presParOf" srcId="{3D1E0D99-02E1-47DF-9C96-8CF50574097A}" destId="{9A295250-23E4-4898-AB2C-7ABBC51F85F9}" srcOrd="0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E119549-9A74-4A9D-91CE-80769EEFD001}" type="doc">
      <dgm:prSet loTypeId="urn:microsoft.com/office/officeart/2005/8/layout/l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CBD8FA90-35D2-44B7-AE29-CF6A6EE456BC}">
      <dgm:prSet phldrT="[Texto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pt-BR" sz="20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Entrevistas</a:t>
          </a:r>
        </a:p>
      </dgm:t>
    </dgm:pt>
    <dgm:pt modelId="{9EF36294-202D-4D35-9C7C-CE54B319E747}" type="parTrans" cxnId="{85D7918F-B957-4FAB-BE4C-9281D9F7542B}">
      <dgm:prSet/>
      <dgm:spPr/>
      <dgm:t>
        <a:bodyPr/>
        <a:lstStyle/>
        <a:p>
          <a:endParaRPr lang="pt-BR"/>
        </a:p>
      </dgm:t>
    </dgm:pt>
    <dgm:pt modelId="{6DE4A2BC-2388-4E59-8F20-70CB89E7AD35}" type="sibTrans" cxnId="{85D7918F-B957-4FAB-BE4C-9281D9F7542B}">
      <dgm:prSet/>
      <dgm:spPr/>
      <dgm:t>
        <a:bodyPr/>
        <a:lstStyle/>
        <a:p>
          <a:endParaRPr lang="pt-BR"/>
        </a:p>
      </dgm:t>
    </dgm:pt>
    <dgm:pt modelId="{19EC44D7-E97C-4D40-B0A4-2080DD54E07F}">
      <dgm:prSet phldrT="[Texto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pt-BR" sz="20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Vídeos</a:t>
          </a:r>
        </a:p>
      </dgm:t>
    </dgm:pt>
    <dgm:pt modelId="{6C5E4D69-8813-434B-9B77-F9453A9B1138}" type="parTrans" cxnId="{5BCB13A7-008B-41B7-A22D-C1E277CCBF17}">
      <dgm:prSet/>
      <dgm:spPr/>
      <dgm:t>
        <a:bodyPr/>
        <a:lstStyle/>
        <a:p>
          <a:endParaRPr lang="pt-BR"/>
        </a:p>
      </dgm:t>
    </dgm:pt>
    <dgm:pt modelId="{B3B6D949-9AD5-449E-B25F-BCC286C0A95B}" type="sibTrans" cxnId="{5BCB13A7-008B-41B7-A22D-C1E277CCBF17}">
      <dgm:prSet/>
      <dgm:spPr/>
      <dgm:t>
        <a:bodyPr/>
        <a:lstStyle/>
        <a:p>
          <a:endParaRPr lang="pt-BR"/>
        </a:p>
      </dgm:t>
    </dgm:pt>
    <dgm:pt modelId="{0D1C737C-913E-4EFF-A1B9-DE0EA8C1B74F}">
      <dgm:prSet phldrT="[Texto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pt-BR" sz="20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Crônicas </a:t>
          </a:r>
        </a:p>
      </dgm:t>
    </dgm:pt>
    <dgm:pt modelId="{1B8D6801-00E4-412D-B58E-C2C5DDAE9B40}" type="parTrans" cxnId="{E43747E4-246A-40DF-AD61-DF4F5917AD1A}">
      <dgm:prSet/>
      <dgm:spPr/>
      <dgm:t>
        <a:bodyPr/>
        <a:lstStyle/>
        <a:p>
          <a:endParaRPr lang="pt-BR"/>
        </a:p>
      </dgm:t>
    </dgm:pt>
    <dgm:pt modelId="{19B5FBA1-7E67-4498-A1E8-7A03F3794FAD}" type="sibTrans" cxnId="{E43747E4-246A-40DF-AD61-DF4F5917AD1A}">
      <dgm:prSet/>
      <dgm:spPr/>
      <dgm:t>
        <a:bodyPr/>
        <a:lstStyle/>
        <a:p>
          <a:endParaRPr lang="pt-BR"/>
        </a:p>
      </dgm:t>
    </dgm:pt>
    <dgm:pt modelId="{3144827C-0AFB-49A1-B636-CB6FA26BE745}">
      <dgm:prSet phldrT="[Texto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pt-BR" sz="20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Fotografias</a:t>
          </a:r>
        </a:p>
      </dgm:t>
    </dgm:pt>
    <dgm:pt modelId="{78EBCB17-A169-4B58-9D7A-89029A6C7026}" type="parTrans" cxnId="{5D7CACE7-7BC1-4EC2-9F0E-9C033BB470AC}">
      <dgm:prSet/>
      <dgm:spPr/>
      <dgm:t>
        <a:bodyPr/>
        <a:lstStyle/>
        <a:p>
          <a:endParaRPr lang="pt-BR"/>
        </a:p>
      </dgm:t>
    </dgm:pt>
    <dgm:pt modelId="{4E3CABDF-D910-4ECD-B285-B0259E47DE91}" type="sibTrans" cxnId="{5D7CACE7-7BC1-4EC2-9F0E-9C033BB470AC}">
      <dgm:prSet/>
      <dgm:spPr/>
      <dgm:t>
        <a:bodyPr/>
        <a:lstStyle/>
        <a:p>
          <a:endParaRPr lang="pt-BR"/>
        </a:p>
      </dgm:t>
    </dgm:pt>
    <dgm:pt modelId="{3273AB09-4DFB-4604-BB6C-F13C5A1F0A1F}">
      <dgm:prSet phldrT="[Texto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pt-BR" sz="20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Documentos pessoais</a:t>
          </a:r>
        </a:p>
      </dgm:t>
    </dgm:pt>
    <dgm:pt modelId="{C7C2E4F2-1197-4314-B9F2-1986912CE3C3}" type="parTrans" cxnId="{962262B8-1CF4-4F96-9D8E-80ABBB16CC04}">
      <dgm:prSet/>
      <dgm:spPr/>
      <dgm:t>
        <a:bodyPr/>
        <a:lstStyle/>
        <a:p>
          <a:endParaRPr lang="pt-BR"/>
        </a:p>
      </dgm:t>
    </dgm:pt>
    <dgm:pt modelId="{8F7BE713-EDF6-426C-9560-C75C12E3DEEB}" type="sibTrans" cxnId="{962262B8-1CF4-4F96-9D8E-80ABBB16CC04}">
      <dgm:prSet/>
      <dgm:spPr/>
      <dgm:t>
        <a:bodyPr/>
        <a:lstStyle/>
        <a:p>
          <a:endParaRPr lang="pt-BR"/>
        </a:p>
      </dgm:t>
    </dgm:pt>
    <dgm:pt modelId="{E4EFEFAD-143A-491F-B22D-63C9F542260A}">
      <dgm:prSet phldrT="[Texto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pt-BR" sz="20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Registros oficiais</a:t>
          </a:r>
        </a:p>
      </dgm:t>
    </dgm:pt>
    <dgm:pt modelId="{1B0C34CA-6CE1-4942-A024-0E69EED0C3C1}" type="parTrans" cxnId="{F7D5C3BC-11DA-4C52-B066-6C3D123B7F61}">
      <dgm:prSet/>
      <dgm:spPr/>
      <dgm:t>
        <a:bodyPr/>
        <a:lstStyle/>
        <a:p>
          <a:endParaRPr lang="pt-BR"/>
        </a:p>
      </dgm:t>
    </dgm:pt>
    <dgm:pt modelId="{770B94AD-8542-48AB-8EDB-EE888EF97829}" type="sibTrans" cxnId="{F7D5C3BC-11DA-4C52-B066-6C3D123B7F61}">
      <dgm:prSet/>
      <dgm:spPr/>
      <dgm:t>
        <a:bodyPr/>
        <a:lstStyle/>
        <a:p>
          <a:endParaRPr lang="pt-BR"/>
        </a:p>
      </dgm:t>
    </dgm:pt>
    <dgm:pt modelId="{842FFED3-444B-403C-8F51-E8EDD3392CA0}" type="pres">
      <dgm:prSet presAssocID="{9E119549-9A74-4A9D-91CE-80769EEFD00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4F047784-14C8-41C9-8F98-B4DC3DA8DE54}" type="pres">
      <dgm:prSet presAssocID="{CBD8FA90-35D2-44B7-AE29-CF6A6EE456BC}" presName="vertFlow" presStyleCnt="0"/>
      <dgm:spPr/>
    </dgm:pt>
    <dgm:pt modelId="{90998ACA-CF53-4954-853E-1D1B1DAB53C4}" type="pres">
      <dgm:prSet presAssocID="{CBD8FA90-35D2-44B7-AE29-CF6A6EE456BC}" presName="header" presStyleLbl="node1" presStyleIdx="0" presStyleCnt="2" custScaleX="148570" custLinFactNeighborX="0"/>
      <dgm:spPr/>
      <dgm:t>
        <a:bodyPr/>
        <a:lstStyle/>
        <a:p>
          <a:endParaRPr lang="pt-BR"/>
        </a:p>
      </dgm:t>
    </dgm:pt>
    <dgm:pt modelId="{6C95D26C-FC90-4608-AA13-6F3B9F103468}" type="pres">
      <dgm:prSet presAssocID="{6C5E4D69-8813-434B-9B77-F9453A9B1138}" presName="parTrans" presStyleLbl="sibTrans2D1" presStyleIdx="0" presStyleCnt="4"/>
      <dgm:spPr>
        <a:prstGeom prst="circularArrow">
          <a:avLst/>
        </a:prstGeom>
      </dgm:spPr>
      <dgm:t>
        <a:bodyPr/>
        <a:lstStyle/>
        <a:p>
          <a:endParaRPr lang="pt-BR"/>
        </a:p>
      </dgm:t>
    </dgm:pt>
    <dgm:pt modelId="{A3AB6C83-F547-43B1-B935-691A2F82690D}" type="pres">
      <dgm:prSet presAssocID="{19EC44D7-E97C-4D40-B0A4-2080DD54E07F}" presName="child" presStyleLbl="alignAccFollowNode1" presStyleIdx="0" presStyleCnt="4" custScaleX="148570" custLinFactNeighborX="0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43067D0-D0C3-479C-89B8-849422C803C1}" type="pres">
      <dgm:prSet presAssocID="{B3B6D949-9AD5-449E-B25F-BCC286C0A95B}" presName="sibTrans" presStyleLbl="sibTrans2D1" presStyleIdx="1" presStyleCnt="4"/>
      <dgm:spPr>
        <a:prstGeom prst="circularArrow">
          <a:avLst/>
        </a:prstGeom>
      </dgm:spPr>
      <dgm:t>
        <a:bodyPr/>
        <a:lstStyle/>
        <a:p>
          <a:endParaRPr lang="pt-BR"/>
        </a:p>
      </dgm:t>
    </dgm:pt>
    <dgm:pt modelId="{7AB4A1C9-84B0-4015-BBEE-B874B7668CFF}" type="pres">
      <dgm:prSet presAssocID="{0D1C737C-913E-4EFF-A1B9-DE0EA8C1B74F}" presName="child" presStyleLbl="alignAccFollowNode1" presStyleIdx="1" presStyleCnt="4" custScaleX="148570" custLinFactNeighborX="0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97A666A-EF38-4883-BB88-4B76E310AB27}" type="pres">
      <dgm:prSet presAssocID="{CBD8FA90-35D2-44B7-AE29-CF6A6EE456BC}" presName="hSp" presStyleCnt="0"/>
      <dgm:spPr/>
    </dgm:pt>
    <dgm:pt modelId="{3F0FAF2A-217B-4785-BBB0-7BC77DC706B2}" type="pres">
      <dgm:prSet presAssocID="{3144827C-0AFB-49A1-B636-CB6FA26BE745}" presName="vertFlow" presStyleCnt="0"/>
      <dgm:spPr/>
    </dgm:pt>
    <dgm:pt modelId="{239031BE-8DFD-4EC9-8ADA-77411EDCAA39}" type="pres">
      <dgm:prSet presAssocID="{3144827C-0AFB-49A1-B636-CB6FA26BE745}" presName="header" presStyleLbl="node1" presStyleIdx="1" presStyleCnt="2" custScaleX="194533" custLinFactNeighborX="-3023"/>
      <dgm:spPr/>
      <dgm:t>
        <a:bodyPr/>
        <a:lstStyle/>
        <a:p>
          <a:endParaRPr lang="pt-BR"/>
        </a:p>
      </dgm:t>
    </dgm:pt>
    <dgm:pt modelId="{370CD578-C700-4C61-9141-006F51179348}" type="pres">
      <dgm:prSet presAssocID="{C7C2E4F2-1197-4314-B9F2-1986912CE3C3}" presName="parTrans" presStyleLbl="sibTrans2D1" presStyleIdx="2" presStyleCnt="4"/>
      <dgm:spPr>
        <a:prstGeom prst="circularArrow">
          <a:avLst/>
        </a:prstGeom>
      </dgm:spPr>
      <dgm:t>
        <a:bodyPr/>
        <a:lstStyle/>
        <a:p>
          <a:endParaRPr lang="pt-BR"/>
        </a:p>
      </dgm:t>
    </dgm:pt>
    <dgm:pt modelId="{F597468E-52E0-4D53-B26D-7E93A9412D53}" type="pres">
      <dgm:prSet presAssocID="{3273AB09-4DFB-4604-BB6C-F13C5A1F0A1F}" presName="child" presStyleLbl="alignAccFollowNode1" presStyleIdx="2" presStyleCnt="4" custScaleX="194533" custLinFactNeighborX="-302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E83E42D-41C1-48C1-8DC7-D7EF43C18A36}" type="pres">
      <dgm:prSet presAssocID="{8F7BE713-EDF6-426C-9560-C75C12E3DEEB}" presName="sibTrans" presStyleLbl="sibTrans2D1" presStyleIdx="3" presStyleCnt="4"/>
      <dgm:spPr>
        <a:prstGeom prst="circularArrow">
          <a:avLst/>
        </a:prstGeom>
      </dgm:spPr>
      <dgm:t>
        <a:bodyPr/>
        <a:lstStyle/>
        <a:p>
          <a:endParaRPr lang="pt-BR"/>
        </a:p>
      </dgm:t>
    </dgm:pt>
    <dgm:pt modelId="{CEA98507-2BB3-4AE0-AE54-84105BBA96D0}" type="pres">
      <dgm:prSet presAssocID="{E4EFEFAD-143A-491F-B22D-63C9F542260A}" presName="child" presStyleLbl="alignAccFollowNode1" presStyleIdx="3" presStyleCnt="4" custScaleX="194533" custLinFactNeighborX="-302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E43747E4-246A-40DF-AD61-DF4F5917AD1A}" srcId="{CBD8FA90-35D2-44B7-AE29-CF6A6EE456BC}" destId="{0D1C737C-913E-4EFF-A1B9-DE0EA8C1B74F}" srcOrd="1" destOrd="0" parTransId="{1B8D6801-00E4-412D-B58E-C2C5DDAE9B40}" sibTransId="{19B5FBA1-7E67-4498-A1E8-7A03F3794FAD}"/>
    <dgm:cxn modelId="{F7D5C3BC-11DA-4C52-B066-6C3D123B7F61}" srcId="{3144827C-0AFB-49A1-B636-CB6FA26BE745}" destId="{E4EFEFAD-143A-491F-B22D-63C9F542260A}" srcOrd="1" destOrd="0" parTransId="{1B0C34CA-6CE1-4942-A024-0E69EED0C3C1}" sibTransId="{770B94AD-8542-48AB-8EDB-EE888EF97829}"/>
    <dgm:cxn modelId="{B69DD31B-18A2-49E0-BD80-C799FA28D1BE}" type="presOf" srcId="{8F7BE713-EDF6-426C-9560-C75C12E3DEEB}" destId="{2E83E42D-41C1-48C1-8DC7-D7EF43C18A36}" srcOrd="0" destOrd="0" presId="urn:microsoft.com/office/officeart/2005/8/layout/lProcess1"/>
    <dgm:cxn modelId="{A8C88F4C-CB2C-4DCA-9BEB-B33553799750}" type="presOf" srcId="{E4EFEFAD-143A-491F-B22D-63C9F542260A}" destId="{CEA98507-2BB3-4AE0-AE54-84105BBA96D0}" srcOrd="0" destOrd="0" presId="urn:microsoft.com/office/officeart/2005/8/layout/lProcess1"/>
    <dgm:cxn modelId="{85D7918F-B957-4FAB-BE4C-9281D9F7542B}" srcId="{9E119549-9A74-4A9D-91CE-80769EEFD001}" destId="{CBD8FA90-35D2-44B7-AE29-CF6A6EE456BC}" srcOrd="0" destOrd="0" parTransId="{9EF36294-202D-4D35-9C7C-CE54B319E747}" sibTransId="{6DE4A2BC-2388-4E59-8F20-70CB89E7AD35}"/>
    <dgm:cxn modelId="{092ED516-9D1B-43EA-B7CE-C72BD1D42BAD}" type="presOf" srcId="{19EC44D7-E97C-4D40-B0A4-2080DD54E07F}" destId="{A3AB6C83-F547-43B1-B935-691A2F82690D}" srcOrd="0" destOrd="0" presId="urn:microsoft.com/office/officeart/2005/8/layout/lProcess1"/>
    <dgm:cxn modelId="{AB6D5313-A34A-4AD2-B719-766F9BDA5F57}" type="presOf" srcId="{6C5E4D69-8813-434B-9B77-F9453A9B1138}" destId="{6C95D26C-FC90-4608-AA13-6F3B9F103468}" srcOrd="0" destOrd="0" presId="urn:microsoft.com/office/officeart/2005/8/layout/lProcess1"/>
    <dgm:cxn modelId="{5D7CACE7-7BC1-4EC2-9F0E-9C033BB470AC}" srcId="{9E119549-9A74-4A9D-91CE-80769EEFD001}" destId="{3144827C-0AFB-49A1-B636-CB6FA26BE745}" srcOrd="1" destOrd="0" parTransId="{78EBCB17-A169-4B58-9D7A-89029A6C7026}" sibTransId="{4E3CABDF-D910-4ECD-B285-B0259E47DE91}"/>
    <dgm:cxn modelId="{E234F190-75E9-4425-A302-EC0DA3F5D3C0}" type="presOf" srcId="{B3B6D949-9AD5-449E-B25F-BCC286C0A95B}" destId="{243067D0-D0C3-479C-89B8-849422C803C1}" srcOrd="0" destOrd="0" presId="urn:microsoft.com/office/officeart/2005/8/layout/lProcess1"/>
    <dgm:cxn modelId="{5BCB13A7-008B-41B7-A22D-C1E277CCBF17}" srcId="{CBD8FA90-35D2-44B7-AE29-CF6A6EE456BC}" destId="{19EC44D7-E97C-4D40-B0A4-2080DD54E07F}" srcOrd="0" destOrd="0" parTransId="{6C5E4D69-8813-434B-9B77-F9453A9B1138}" sibTransId="{B3B6D949-9AD5-449E-B25F-BCC286C0A95B}"/>
    <dgm:cxn modelId="{7B421133-1A98-44D6-8AC3-665F81A417F4}" type="presOf" srcId="{3273AB09-4DFB-4604-BB6C-F13C5A1F0A1F}" destId="{F597468E-52E0-4D53-B26D-7E93A9412D53}" srcOrd="0" destOrd="0" presId="urn:microsoft.com/office/officeart/2005/8/layout/lProcess1"/>
    <dgm:cxn modelId="{75E7C0C0-C61B-4514-B3FA-246EFA389F2A}" type="presOf" srcId="{0D1C737C-913E-4EFF-A1B9-DE0EA8C1B74F}" destId="{7AB4A1C9-84B0-4015-BBEE-B874B7668CFF}" srcOrd="0" destOrd="0" presId="urn:microsoft.com/office/officeart/2005/8/layout/lProcess1"/>
    <dgm:cxn modelId="{6EB4A6FD-0EEB-4F25-BB30-A40BD3F0747C}" type="presOf" srcId="{9E119549-9A74-4A9D-91CE-80769EEFD001}" destId="{842FFED3-444B-403C-8F51-E8EDD3392CA0}" srcOrd="0" destOrd="0" presId="urn:microsoft.com/office/officeart/2005/8/layout/lProcess1"/>
    <dgm:cxn modelId="{D7B2605D-9ABC-4181-8B61-207205768B00}" type="presOf" srcId="{CBD8FA90-35D2-44B7-AE29-CF6A6EE456BC}" destId="{90998ACA-CF53-4954-853E-1D1B1DAB53C4}" srcOrd="0" destOrd="0" presId="urn:microsoft.com/office/officeart/2005/8/layout/lProcess1"/>
    <dgm:cxn modelId="{962262B8-1CF4-4F96-9D8E-80ABBB16CC04}" srcId="{3144827C-0AFB-49A1-B636-CB6FA26BE745}" destId="{3273AB09-4DFB-4604-BB6C-F13C5A1F0A1F}" srcOrd="0" destOrd="0" parTransId="{C7C2E4F2-1197-4314-B9F2-1986912CE3C3}" sibTransId="{8F7BE713-EDF6-426C-9560-C75C12E3DEEB}"/>
    <dgm:cxn modelId="{2C1B7C18-8C85-41BF-A6AB-48A6DF4C2430}" type="presOf" srcId="{C7C2E4F2-1197-4314-B9F2-1986912CE3C3}" destId="{370CD578-C700-4C61-9141-006F51179348}" srcOrd="0" destOrd="0" presId="urn:microsoft.com/office/officeart/2005/8/layout/lProcess1"/>
    <dgm:cxn modelId="{2BC68CCE-6D56-4357-B9A6-EE0FC4897BD2}" type="presOf" srcId="{3144827C-0AFB-49A1-B636-CB6FA26BE745}" destId="{239031BE-8DFD-4EC9-8ADA-77411EDCAA39}" srcOrd="0" destOrd="0" presId="urn:microsoft.com/office/officeart/2005/8/layout/lProcess1"/>
    <dgm:cxn modelId="{95834FF4-1974-4090-841D-70C4F163E8AE}" type="presParOf" srcId="{842FFED3-444B-403C-8F51-E8EDD3392CA0}" destId="{4F047784-14C8-41C9-8F98-B4DC3DA8DE54}" srcOrd="0" destOrd="0" presId="urn:microsoft.com/office/officeart/2005/8/layout/lProcess1"/>
    <dgm:cxn modelId="{129A36E0-8F84-4F0E-8AA1-332982C62B0D}" type="presParOf" srcId="{4F047784-14C8-41C9-8F98-B4DC3DA8DE54}" destId="{90998ACA-CF53-4954-853E-1D1B1DAB53C4}" srcOrd="0" destOrd="0" presId="urn:microsoft.com/office/officeart/2005/8/layout/lProcess1"/>
    <dgm:cxn modelId="{B45DAC73-7A1B-42AE-AD5B-42C69A04147D}" type="presParOf" srcId="{4F047784-14C8-41C9-8F98-B4DC3DA8DE54}" destId="{6C95D26C-FC90-4608-AA13-6F3B9F103468}" srcOrd="1" destOrd="0" presId="urn:microsoft.com/office/officeart/2005/8/layout/lProcess1"/>
    <dgm:cxn modelId="{1266003A-0E1B-4BDF-AB01-2533164657D2}" type="presParOf" srcId="{4F047784-14C8-41C9-8F98-B4DC3DA8DE54}" destId="{A3AB6C83-F547-43B1-B935-691A2F82690D}" srcOrd="2" destOrd="0" presId="urn:microsoft.com/office/officeart/2005/8/layout/lProcess1"/>
    <dgm:cxn modelId="{D9258068-A4E4-4870-A499-7328D4E99760}" type="presParOf" srcId="{4F047784-14C8-41C9-8F98-B4DC3DA8DE54}" destId="{243067D0-D0C3-479C-89B8-849422C803C1}" srcOrd="3" destOrd="0" presId="urn:microsoft.com/office/officeart/2005/8/layout/lProcess1"/>
    <dgm:cxn modelId="{626B7E62-64C3-4F24-8EDD-A936F7D1A5DB}" type="presParOf" srcId="{4F047784-14C8-41C9-8F98-B4DC3DA8DE54}" destId="{7AB4A1C9-84B0-4015-BBEE-B874B7668CFF}" srcOrd="4" destOrd="0" presId="urn:microsoft.com/office/officeart/2005/8/layout/lProcess1"/>
    <dgm:cxn modelId="{9C43A67B-6CBE-4837-9AE4-1F6D13F14A84}" type="presParOf" srcId="{842FFED3-444B-403C-8F51-E8EDD3392CA0}" destId="{497A666A-EF38-4883-BB88-4B76E310AB27}" srcOrd="1" destOrd="0" presId="urn:microsoft.com/office/officeart/2005/8/layout/lProcess1"/>
    <dgm:cxn modelId="{D4897100-900A-4D51-8705-16CC37703464}" type="presParOf" srcId="{842FFED3-444B-403C-8F51-E8EDD3392CA0}" destId="{3F0FAF2A-217B-4785-BBB0-7BC77DC706B2}" srcOrd="2" destOrd="0" presId="urn:microsoft.com/office/officeart/2005/8/layout/lProcess1"/>
    <dgm:cxn modelId="{43A20789-664D-4CC6-A41C-B5789F3B623C}" type="presParOf" srcId="{3F0FAF2A-217B-4785-BBB0-7BC77DC706B2}" destId="{239031BE-8DFD-4EC9-8ADA-77411EDCAA39}" srcOrd="0" destOrd="0" presId="urn:microsoft.com/office/officeart/2005/8/layout/lProcess1"/>
    <dgm:cxn modelId="{88CD744D-0073-484E-BA5E-089B4D984278}" type="presParOf" srcId="{3F0FAF2A-217B-4785-BBB0-7BC77DC706B2}" destId="{370CD578-C700-4C61-9141-006F51179348}" srcOrd="1" destOrd="0" presId="urn:microsoft.com/office/officeart/2005/8/layout/lProcess1"/>
    <dgm:cxn modelId="{3C566826-146C-4EBB-A73C-FC28E99A3C49}" type="presParOf" srcId="{3F0FAF2A-217B-4785-BBB0-7BC77DC706B2}" destId="{F597468E-52E0-4D53-B26D-7E93A9412D53}" srcOrd="2" destOrd="0" presId="urn:microsoft.com/office/officeart/2005/8/layout/lProcess1"/>
    <dgm:cxn modelId="{449EE282-13D7-46AC-B0EF-9CAC000FD67B}" type="presParOf" srcId="{3F0FAF2A-217B-4785-BBB0-7BC77DC706B2}" destId="{2E83E42D-41C1-48C1-8DC7-D7EF43C18A36}" srcOrd="3" destOrd="0" presId="urn:microsoft.com/office/officeart/2005/8/layout/lProcess1"/>
    <dgm:cxn modelId="{F7CAD5E6-CACC-4A5F-9E15-1C3A8442103F}" type="presParOf" srcId="{3F0FAF2A-217B-4785-BBB0-7BC77DC706B2}" destId="{CEA98507-2BB3-4AE0-AE54-84105BBA96D0}" srcOrd="4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75529D1-4C88-4798-8122-C0DD9971EE28}" type="doc">
      <dgm:prSet loTypeId="urn:microsoft.com/office/officeart/2009/3/layout/RandomtoResult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ED460EB1-AA18-4313-9C02-B879E528CECC}">
      <dgm:prSet phldrT="[Texto]" custT="1"/>
      <dgm:spPr/>
      <dgm:t>
        <a:bodyPr/>
        <a:lstStyle/>
        <a:p>
          <a:r>
            <a:rPr lang="pt-BR" sz="1800" dirty="0">
              <a:latin typeface="Arial" panose="020B0604020202020204" pitchFamily="34" charset="0"/>
              <a:cs typeface="Arial" panose="020B0604020202020204" pitchFamily="34" charset="0"/>
            </a:rPr>
            <a:t>Criação da Técnica da </a:t>
          </a:r>
          <a:r>
            <a:rPr lang="pt-BR" sz="1800" b="1" dirty="0">
              <a:latin typeface="Arial" panose="020B0604020202020204" pitchFamily="34" charset="0"/>
              <a:cs typeface="Arial" panose="020B0604020202020204" pitchFamily="34" charset="0"/>
            </a:rPr>
            <a:t>Musicografia Braille</a:t>
          </a:r>
        </a:p>
      </dgm:t>
    </dgm:pt>
    <dgm:pt modelId="{5B435748-6C0A-4B14-B733-8AFA168AB0F4}" type="parTrans" cxnId="{58332E3B-18D7-4956-8A80-852FDB260AE9}">
      <dgm:prSet/>
      <dgm:spPr/>
      <dgm:t>
        <a:bodyPr/>
        <a:lstStyle/>
        <a:p>
          <a:endParaRPr lang="pt-BR"/>
        </a:p>
      </dgm:t>
    </dgm:pt>
    <dgm:pt modelId="{2EB62302-E549-44A5-B449-25C0E50CBC7D}" type="sibTrans" cxnId="{58332E3B-18D7-4956-8A80-852FDB260AE9}">
      <dgm:prSet/>
      <dgm:spPr/>
      <dgm:t>
        <a:bodyPr/>
        <a:lstStyle/>
        <a:p>
          <a:endParaRPr lang="pt-BR"/>
        </a:p>
      </dgm:t>
    </dgm:pt>
    <dgm:pt modelId="{711E3E87-995F-4D61-BA4F-5C89345289EA}">
      <dgm:prSet phldrT="[Texto]"/>
      <dgm:spPr>
        <a:solidFill>
          <a:schemeClr val="tx2">
            <a:lumMod val="10000"/>
            <a:lumOff val="9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pt-BR" dirty="0">
              <a:solidFill>
                <a:schemeClr val="tx1"/>
              </a:solidFill>
            </a:rPr>
            <a:t>1829</a:t>
          </a:r>
        </a:p>
      </dgm:t>
    </dgm:pt>
    <dgm:pt modelId="{2BAEE8E9-EA90-48D1-A8FE-1106D89BAFB3}" type="parTrans" cxnId="{74787CD1-243A-47BE-B4B7-B37EE7E7EB2E}">
      <dgm:prSet/>
      <dgm:spPr/>
      <dgm:t>
        <a:bodyPr/>
        <a:lstStyle/>
        <a:p>
          <a:endParaRPr lang="pt-BR"/>
        </a:p>
      </dgm:t>
    </dgm:pt>
    <dgm:pt modelId="{D7A6847D-1378-4F6E-9E2F-D6F3A7585DD3}" type="sibTrans" cxnId="{74787CD1-243A-47BE-B4B7-B37EE7E7EB2E}">
      <dgm:prSet/>
      <dgm:spPr/>
      <dgm:t>
        <a:bodyPr/>
        <a:lstStyle/>
        <a:p>
          <a:endParaRPr lang="pt-BR"/>
        </a:p>
      </dgm:t>
    </dgm:pt>
    <dgm:pt modelId="{328D7243-8EE8-47A5-96A7-B69C00EAEA4A}" type="pres">
      <dgm:prSet presAssocID="{675529D1-4C88-4798-8122-C0DD9971EE28}" presName="Name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6845F93B-37D1-46EC-90DD-5914C5005B8C}" type="pres">
      <dgm:prSet presAssocID="{ED460EB1-AA18-4313-9C02-B879E528CECC}" presName="chaos" presStyleCnt="0"/>
      <dgm:spPr/>
    </dgm:pt>
    <dgm:pt modelId="{E77D3F09-9DFA-4A4B-8EF1-F249C9C1E355}" type="pres">
      <dgm:prSet presAssocID="{ED460EB1-AA18-4313-9C02-B879E528CECC}" presName="parTx1" presStyleLbl="revTx" presStyleIdx="0" presStyleCnt="1" custScaleX="101305" custScaleY="198984"/>
      <dgm:spPr/>
      <dgm:t>
        <a:bodyPr/>
        <a:lstStyle/>
        <a:p>
          <a:endParaRPr lang="pt-BR"/>
        </a:p>
      </dgm:t>
    </dgm:pt>
    <dgm:pt modelId="{545F53CA-4793-4D58-B65A-71BA590B6170}" type="pres">
      <dgm:prSet presAssocID="{ED460EB1-AA18-4313-9C02-B879E528CECC}" presName="c1" presStyleLbl="node1" presStyleIdx="0" presStyleCnt="19"/>
      <dgm:spPr/>
    </dgm:pt>
    <dgm:pt modelId="{018DF780-AF0D-4286-88DE-3A6EB3C87CC9}" type="pres">
      <dgm:prSet presAssocID="{ED460EB1-AA18-4313-9C02-B879E528CECC}" presName="c2" presStyleLbl="node1" presStyleIdx="1" presStyleCnt="19"/>
      <dgm:spPr/>
    </dgm:pt>
    <dgm:pt modelId="{84E0A014-B3E3-4711-B3A8-8845FF3BBB58}" type="pres">
      <dgm:prSet presAssocID="{ED460EB1-AA18-4313-9C02-B879E528CECC}" presName="c3" presStyleLbl="node1" presStyleIdx="2" presStyleCnt="19"/>
      <dgm:spPr/>
    </dgm:pt>
    <dgm:pt modelId="{256A4460-996B-4206-B06B-848D9F8058F1}" type="pres">
      <dgm:prSet presAssocID="{ED460EB1-AA18-4313-9C02-B879E528CECC}" presName="c4" presStyleLbl="node1" presStyleIdx="3" presStyleCnt="19"/>
      <dgm:spPr/>
    </dgm:pt>
    <dgm:pt modelId="{7402A758-A5F9-476F-88DA-3AD51C5D0D9F}" type="pres">
      <dgm:prSet presAssocID="{ED460EB1-AA18-4313-9C02-B879E528CECC}" presName="c5" presStyleLbl="node1" presStyleIdx="4" presStyleCnt="19"/>
      <dgm:spPr/>
    </dgm:pt>
    <dgm:pt modelId="{4160C760-C4A9-4103-852A-CE8895C40D8A}" type="pres">
      <dgm:prSet presAssocID="{ED460EB1-AA18-4313-9C02-B879E528CECC}" presName="c6" presStyleLbl="node1" presStyleIdx="5" presStyleCnt="19"/>
      <dgm:spPr/>
    </dgm:pt>
    <dgm:pt modelId="{5995A9F1-1A33-4307-8F66-0D1698B74807}" type="pres">
      <dgm:prSet presAssocID="{ED460EB1-AA18-4313-9C02-B879E528CECC}" presName="c7" presStyleLbl="node1" presStyleIdx="6" presStyleCnt="19"/>
      <dgm:spPr/>
    </dgm:pt>
    <dgm:pt modelId="{B2CBA812-8158-4A1C-9E3E-65EDFF749753}" type="pres">
      <dgm:prSet presAssocID="{ED460EB1-AA18-4313-9C02-B879E528CECC}" presName="c8" presStyleLbl="node1" presStyleIdx="7" presStyleCnt="19"/>
      <dgm:spPr/>
    </dgm:pt>
    <dgm:pt modelId="{30262C96-C053-49E8-9000-9119EFC9A4A2}" type="pres">
      <dgm:prSet presAssocID="{ED460EB1-AA18-4313-9C02-B879E528CECC}" presName="c9" presStyleLbl="node1" presStyleIdx="8" presStyleCnt="19"/>
      <dgm:spPr/>
    </dgm:pt>
    <dgm:pt modelId="{C6BE0C29-861C-432F-AE49-D36741D7926D}" type="pres">
      <dgm:prSet presAssocID="{ED460EB1-AA18-4313-9C02-B879E528CECC}" presName="c10" presStyleLbl="node1" presStyleIdx="9" presStyleCnt="19"/>
      <dgm:spPr/>
    </dgm:pt>
    <dgm:pt modelId="{2D40DE02-496F-496B-B761-55E6F2EEFACB}" type="pres">
      <dgm:prSet presAssocID="{ED460EB1-AA18-4313-9C02-B879E528CECC}" presName="c11" presStyleLbl="node1" presStyleIdx="10" presStyleCnt="19"/>
      <dgm:spPr/>
    </dgm:pt>
    <dgm:pt modelId="{36B6AC12-FA90-44C7-B7BE-565466DE2574}" type="pres">
      <dgm:prSet presAssocID="{ED460EB1-AA18-4313-9C02-B879E528CECC}" presName="c12" presStyleLbl="node1" presStyleIdx="11" presStyleCnt="19"/>
      <dgm:spPr/>
    </dgm:pt>
    <dgm:pt modelId="{76B07724-0D51-44FB-A18D-7400265A2E0F}" type="pres">
      <dgm:prSet presAssocID="{ED460EB1-AA18-4313-9C02-B879E528CECC}" presName="c13" presStyleLbl="node1" presStyleIdx="12" presStyleCnt="19"/>
      <dgm:spPr/>
    </dgm:pt>
    <dgm:pt modelId="{4DDD0CF2-6358-45D4-8EC2-99E687C54970}" type="pres">
      <dgm:prSet presAssocID="{ED460EB1-AA18-4313-9C02-B879E528CECC}" presName="c14" presStyleLbl="node1" presStyleIdx="13" presStyleCnt="19"/>
      <dgm:spPr/>
    </dgm:pt>
    <dgm:pt modelId="{F4A17D05-E6A1-4762-9668-253E9687D5AC}" type="pres">
      <dgm:prSet presAssocID="{ED460EB1-AA18-4313-9C02-B879E528CECC}" presName="c15" presStyleLbl="node1" presStyleIdx="14" presStyleCnt="19"/>
      <dgm:spPr/>
    </dgm:pt>
    <dgm:pt modelId="{6E2A03AC-113A-4B9B-817A-E3F45D81461C}" type="pres">
      <dgm:prSet presAssocID="{ED460EB1-AA18-4313-9C02-B879E528CECC}" presName="c16" presStyleLbl="node1" presStyleIdx="15" presStyleCnt="19"/>
      <dgm:spPr/>
    </dgm:pt>
    <dgm:pt modelId="{E2AF65CA-E2E1-48D4-A9A5-3FB395BC2F8E}" type="pres">
      <dgm:prSet presAssocID="{ED460EB1-AA18-4313-9C02-B879E528CECC}" presName="c17" presStyleLbl="node1" presStyleIdx="16" presStyleCnt="19"/>
      <dgm:spPr/>
    </dgm:pt>
    <dgm:pt modelId="{AE187535-EDD5-4650-B995-DA71C129436A}" type="pres">
      <dgm:prSet presAssocID="{ED460EB1-AA18-4313-9C02-B879E528CECC}" presName="c18" presStyleLbl="node1" presStyleIdx="17" presStyleCnt="19"/>
      <dgm:spPr/>
    </dgm:pt>
    <dgm:pt modelId="{01CA5A5E-2E36-446C-892B-FB7A7B4CD369}" type="pres">
      <dgm:prSet presAssocID="{2EB62302-E549-44A5-B449-25C0E50CBC7D}" presName="chevronComposite1" presStyleCnt="0"/>
      <dgm:spPr/>
    </dgm:pt>
    <dgm:pt modelId="{04BF0E2E-CCDE-43C8-BAB4-B26618821A19}" type="pres">
      <dgm:prSet presAssocID="{2EB62302-E549-44A5-B449-25C0E50CBC7D}" presName="chevron1" presStyleLbl="sibTrans2D1" presStyleIdx="0" presStyleCnt="2"/>
      <dgm:spPr/>
    </dgm:pt>
    <dgm:pt modelId="{07397FF9-B5C9-4DEB-8F68-8017D5CAD384}" type="pres">
      <dgm:prSet presAssocID="{2EB62302-E549-44A5-B449-25C0E50CBC7D}" presName="spChevron1" presStyleCnt="0"/>
      <dgm:spPr/>
    </dgm:pt>
    <dgm:pt modelId="{B910BE5C-EDF0-4D91-B149-BD3BD932BBD1}" type="pres">
      <dgm:prSet presAssocID="{2EB62302-E549-44A5-B449-25C0E50CBC7D}" presName="overlap" presStyleCnt="0"/>
      <dgm:spPr/>
    </dgm:pt>
    <dgm:pt modelId="{46668838-E06B-493F-A331-401A875D498A}" type="pres">
      <dgm:prSet presAssocID="{2EB62302-E549-44A5-B449-25C0E50CBC7D}" presName="chevronComposite2" presStyleCnt="0"/>
      <dgm:spPr/>
    </dgm:pt>
    <dgm:pt modelId="{580B01ED-5062-49E5-A603-CC25614AC195}" type="pres">
      <dgm:prSet presAssocID="{2EB62302-E549-44A5-B449-25C0E50CBC7D}" presName="chevron2" presStyleLbl="sibTrans2D1" presStyleIdx="1" presStyleCnt="2"/>
      <dgm:spPr/>
    </dgm:pt>
    <dgm:pt modelId="{B8F4F6D5-C5BE-4984-B955-725A0F673E77}" type="pres">
      <dgm:prSet presAssocID="{2EB62302-E549-44A5-B449-25C0E50CBC7D}" presName="spChevron2" presStyleCnt="0"/>
      <dgm:spPr/>
    </dgm:pt>
    <dgm:pt modelId="{0AA7433C-7EB0-4BAF-B2E9-BA0642E7745A}" type="pres">
      <dgm:prSet presAssocID="{711E3E87-995F-4D61-BA4F-5C89345289EA}" presName="last" presStyleCnt="0"/>
      <dgm:spPr/>
    </dgm:pt>
    <dgm:pt modelId="{3953853E-B959-4F99-9347-8A9261D3FCD0}" type="pres">
      <dgm:prSet presAssocID="{711E3E87-995F-4D61-BA4F-5C89345289EA}" presName="circleTx" presStyleLbl="node1" presStyleIdx="18" presStyleCnt="19" custLinFactNeighborX="-4057" custLinFactNeighborY="-2643"/>
      <dgm:spPr/>
      <dgm:t>
        <a:bodyPr/>
        <a:lstStyle/>
        <a:p>
          <a:endParaRPr lang="pt-BR"/>
        </a:p>
      </dgm:t>
    </dgm:pt>
    <dgm:pt modelId="{106E061D-89E8-4A85-9FB0-077588ADD24B}" type="pres">
      <dgm:prSet presAssocID="{711E3E87-995F-4D61-BA4F-5C89345289EA}" presName="spN" presStyleCnt="0"/>
      <dgm:spPr/>
    </dgm:pt>
  </dgm:ptLst>
  <dgm:cxnLst>
    <dgm:cxn modelId="{74787CD1-243A-47BE-B4B7-B37EE7E7EB2E}" srcId="{675529D1-4C88-4798-8122-C0DD9971EE28}" destId="{711E3E87-995F-4D61-BA4F-5C89345289EA}" srcOrd="1" destOrd="0" parTransId="{2BAEE8E9-EA90-48D1-A8FE-1106D89BAFB3}" sibTransId="{D7A6847D-1378-4F6E-9E2F-D6F3A7585DD3}"/>
    <dgm:cxn modelId="{58332E3B-18D7-4956-8A80-852FDB260AE9}" srcId="{675529D1-4C88-4798-8122-C0DD9971EE28}" destId="{ED460EB1-AA18-4313-9C02-B879E528CECC}" srcOrd="0" destOrd="0" parTransId="{5B435748-6C0A-4B14-B733-8AFA168AB0F4}" sibTransId="{2EB62302-E549-44A5-B449-25C0E50CBC7D}"/>
    <dgm:cxn modelId="{57DF3482-DD34-475F-A166-2D062B676ACE}" type="presOf" srcId="{ED460EB1-AA18-4313-9C02-B879E528CECC}" destId="{E77D3F09-9DFA-4A4B-8EF1-F249C9C1E355}" srcOrd="0" destOrd="0" presId="urn:microsoft.com/office/officeart/2009/3/layout/RandomtoResultProcess"/>
    <dgm:cxn modelId="{2E389032-6F7D-435A-BB17-F768A2A00610}" type="presOf" srcId="{675529D1-4C88-4798-8122-C0DD9971EE28}" destId="{328D7243-8EE8-47A5-96A7-B69C00EAEA4A}" srcOrd="0" destOrd="0" presId="urn:microsoft.com/office/officeart/2009/3/layout/RandomtoResultProcess"/>
    <dgm:cxn modelId="{8AD8069D-E1A8-4795-AE4A-C321F9A47DFB}" type="presOf" srcId="{711E3E87-995F-4D61-BA4F-5C89345289EA}" destId="{3953853E-B959-4F99-9347-8A9261D3FCD0}" srcOrd="0" destOrd="0" presId="urn:microsoft.com/office/officeart/2009/3/layout/RandomtoResultProcess"/>
    <dgm:cxn modelId="{16B1640C-3605-4C44-BD61-98664D52D0E4}" type="presParOf" srcId="{328D7243-8EE8-47A5-96A7-B69C00EAEA4A}" destId="{6845F93B-37D1-46EC-90DD-5914C5005B8C}" srcOrd="0" destOrd="0" presId="urn:microsoft.com/office/officeart/2009/3/layout/RandomtoResultProcess"/>
    <dgm:cxn modelId="{27ABAD7B-8A97-413F-A3E6-0E00ADAA271B}" type="presParOf" srcId="{6845F93B-37D1-46EC-90DD-5914C5005B8C}" destId="{E77D3F09-9DFA-4A4B-8EF1-F249C9C1E355}" srcOrd="0" destOrd="0" presId="urn:microsoft.com/office/officeart/2009/3/layout/RandomtoResultProcess"/>
    <dgm:cxn modelId="{C1988859-D1F5-4167-AD23-B332CC002089}" type="presParOf" srcId="{6845F93B-37D1-46EC-90DD-5914C5005B8C}" destId="{545F53CA-4793-4D58-B65A-71BA590B6170}" srcOrd="1" destOrd="0" presId="urn:microsoft.com/office/officeart/2009/3/layout/RandomtoResultProcess"/>
    <dgm:cxn modelId="{0769243F-B41F-4402-B5EE-8C6F00BD0EB2}" type="presParOf" srcId="{6845F93B-37D1-46EC-90DD-5914C5005B8C}" destId="{018DF780-AF0D-4286-88DE-3A6EB3C87CC9}" srcOrd="2" destOrd="0" presId="urn:microsoft.com/office/officeart/2009/3/layout/RandomtoResultProcess"/>
    <dgm:cxn modelId="{A2E10826-3831-411D-ABCD-88E3B3D08BA2}" type="presParOf" srcId="{6845F93B-37D1-46EC-90DD-5914C5005B8C}" destId="{84E0A014-B3E3-4711-B3A8-8845FF3BBB58}" srcOrd="3" destOrd="0" presId="urn:microsoft.com/office/officeart/2009/3/layout/RandomtoResultProcess"/>
    <dgm:cxn modelId="{FA33F580-38C2-4C8E-B00F-5A4073A2563D}" type="presParOf" srcId="{6845F93B-37D1-46EC-90DD-5914C5005B8C}" destId="{256A4460-996B-4206-B06B-848D9F8058F1}" srcOrd="4" destOrd="0" presId="urn:microsoft.com/office/officeart/2009/3/layout/RandomtoResultProcess"/>
    <dgm:cxn modelId="{1A1EE8BB-D9A5-4631-898C-D9236A905148}" type="presParOf" srcId="{6845F93B-37D1-46EC-90DD-5914C5005B8C}" destId="{7402A758-A5F9-476F-88DA-3AD51C5D0D9F}" srcOrd="5" destOrd="0" presId="urn:microsoft.com/office/officeart/2009/3/layout/RandomtoResultProcess"/>
    <dgm:cxn modelId="{85EEB96D-43BB-4412-A6EF-28DE4AC6CBD4}" type="presParOf" srcId="{6845F93B-37D1-46EC-90DD-5914C5005B8C}" destId="{4160C760-C4A9-4103-852A-CE8895C40D8A}" srcOrd="6" destOrd="0" presId="urn:microsoft.com/office/officeart/2009/3/layout/RandomtoResultProcess"/>
    <dgm:cxn modelId="{4DDC8C4B-CBD4-4639-82C3-643AA11E0E62}" type="presParOf" srcId="{6845F93B-37D1-46EC-90DD-5914C5005B8C}" destId="{5995A9F1-1A33-4307-8F66-0D1698B74807}" srcOrd="7" destOrd="0" presId="urn:microsoft.com/office/officeart/2009/3/layout/RandomtoResultProcess"/>
    <dgm:cxn modelId="{DE6BEC37-3E6B-4219-B42B-F1925C7D68F0}" type="presParOf" srcId="{6845F93B-37D1-46EC-90DD-5914C5005B8C}" destId="{B2CBA812-8158-4A1C-9E3E-65EDFF749753}" srcOrd="8" destOrd="0" presId="urn:microsoft.com/office/officeart/2009/3/layout/RandomtoResultProcess"/>
    <dgm:cxn modelId="{46817206-1D11-4082-9B75-C9AED807E7DF}" type="presParOf" srcId="{6845F93B-37D1-46EC-90DD-5914C5005B8C}" destId="{30262C96-C053-49E8-9000-9119EFC9A4A2}" srcOrd="9" destOrd="0" presId="urn:microsoft.com/office/officeart/2009/3/layout/RandomtoResultProcess"/>
    <dgm:cxn modelId="{2F1C2A96-D3BA-460A-AE78-57097C488A17}" type="presParOf" srcId="{6845F93B-37D1-46EC-90DD-5914C5005B8C}" destId="{C6BE0C29-861C-432F-AE49-D36741D7926D}" srcOrd="10" destOrd="0" presId="urn:microsoft.com/office/officeart/2009/3/layout/RandomtoResultProcess"/>
    <dgm:cxn modelId="{C8C65701-45B6-4693-80C1-2399CA5266B6}" type="presParOf" srcId="{6845F93B-37D1-46EC-90DD-5914C5005B8C}" destId="{2D40DE02-496F-496B-B761-55E6F2EEFACB}" srcOrd="11" destOrd="0" presId="urn:microsoft.com/office/officeart/2009/3/layout/RandomtoResultProcess"/>
    <dgm:cxn modelId="{DC4EDA19-D8FC-437F-A01F-6D70D7C622DA}" type="presParOf" srcId="{6845F93B-37D1-46EC-90DD-5914C5005B8C}" destId="{36B6AC12-FA90-44C7-B7BE-565466DE2574}" srcOrd="12" destOrd="0" presId="urn:microsoft.com/office/officeart/2009/3/layout/RandomtoResultProcess"/>
    <dgm:cxn modelId="{9217257A-F1B4-4C0F-8BC8-9C0577D14159}" type="presParOf" srcId="{6845F93B-37D1-46EC-90DD-5914C5005B8C}" destId="{76B07724-0D51-44FB-A18D-7400265A2E0F}" srcOrd="13" destOrd="0" presId="urn:microsoft.com/office/officeart/2009/3/layout/RandomtoResultProcess"/>
    <dgm:cxn modelId="{9D829EB4-3048-4573-B27A-FC3DC7521957}" type="presParOf" srcId="{6845F93B-37D1-46EC-90DD-5914C5005B8C}" destId="{4DDD0CF2-6358-45D4-8EC2-99E687C54970}" srcOrd="14" destOrd="0" presId="urn:microsoft.com/office/officeart/2009/3/layout/RandomtoResultProcess"/>
    <dgm:cxn modelId="{F3A14EFC-0577-4F4E-B6E4-265179B836B2}" type="presParOf" srcId="{6845F93B-37D1-46EC-90DD-5914C5005B8C}" destId="{F4A17D05-E6A1-4762-9668-253E9687D5AC}" srcOrd="15" destOrd="0" presId="urn:microsoft.com/office/officeart/2009/3/layout/RandomtoResultProcess"/>
    <dgm:cxn modelId="{C964A1DD-DC9E-4980-937E-6ED487E33369}" type="presParOf" srcId="{6845F93B-37D1-46EC-90DD-5914C5005B8C}" destId="{6E2A03AC-113A-4B9B-817A-E3F45D81461C}" srcOrd="16" destOrd="0" presId="urn:microsoft.com/office/officeart/2009/3/layout/RandomtoResultProcess"/>
    <dgm:cxn modelId="{08D77DE7-B8FC-4BE3-AF00-284D01339226}" type="presParOf" srcId="{6845F93B-37D1-46EC-90DD-5914C5005B8C}" destId="{E2AF65CA-E2E1-48D4-A9A5-3FB395BC2F8E}" srcOrd="17" destOrd="0" presId="urn:microsoft.com/office/officeart/2009/3/layout/RandomtoResultProcess"/>
    <dgm:cxn modelId="{02480EC4-6D22-47B3-94CF-932EB5D7988F}" type="presParOf" srcId="{6845F93B-37D1-46EC-90DD-5914C5005B8C}" destId="{AE187535-EDD5-4650-B995-DA71C129436A}" srcOrd="18" destOrd="0" presId="urn:microsoft.com/office/officeart/2009/3/layout/RandomtoResultProcess"/>
    <dgm:cxn modelId="{83D7D84D-E427-44BD-ADC9-854DE3A4D01E}" type="presParOf" srcId="{328D7243-8EE8-47A5-96A7-B69C00EAEA4A}" destId="{01CA5A5E-2E36-446C-892B-FB7A7B4CD369}" srcOrd="1" destOrd="0" presId="urn:microsoft.com/office/officeart/2009/3/layout/RandomtoResultProcess"/>
    <dgm:cxn modelId="{F15F00E4-B094-426B-9539-BE9A300DB052}" type="presParOf" srcId="{01CA5A5E-2E36-446C-892B-FB7A7B4CD369}" destId="{04BF0E2E-CCDE-43C8-BAB4-B26618821A19}" srcOrd="0" destOrd="0" presId="urn:microsoft.com/office/officeart/2009/3/layout/RandomtoResultProcess"/>
    <dgm:cxn modelId="{11B6E086-1F9F-4F53-BCF3-D270FA5BBA6D}" type="presParOf" srcId="{01CA5A5E-2E36-446C-892B-FB7A7B4CD369}" destId="{07397FF9-B5C9-4DEB-8F68-8017D5CAD384}" srcOrd="1" destOrd="0" presId="urn:microsoft.com/office/officeart/2009/3/layout/RandomtoResultProcess"/>
    <dgm:cxn modelId="{69D08DC9-AB62-4850-8AD3-F5F264901C33}" type="presParOf" srcId="{328D7243-8EE8-47A5-96A7-B69C00EAEA4A}" destId="{B910BE5C-EDF0-4D91-B149-BD3BD932BBD1}" srcOrd="2" destOrd="0" presId="urn:microsoft.com/office/officeart/2009/3/layout/RandomtoResultProcess"/>
    <dgm:cxn modelId="{274DECB2-3A5F-41AD-8EC1-74CD9B8CD1C0}" type="presParOf" srcId="{328D7243-8EE8-47A5-96A7-B69C00EAEA4A}" destId="{46668838-E06B-493F-A331-401A875D498A}" srcOrd="3" destOrd="0" presId="urn:microsoft.com/office/officeart/2009/3/layout/RandomtoResultProcess"/>
    <dgm:cxn modelId="{D2A6C59A-7A32-4E81-BA72-204EE2576C39}" type="presParOf" srcId="{46668838-E06B-493F-A331-401A875D498A}" destId="{580B01ED-5062-49E5-A603-CC25614AC195}" srcOrd="0" destOrd="0" presId="urn:microsoft.com/office/officeart/2009/3/layout/RandomtoResultProcess"/>
    <dgm:cxn modelId="{865D320B-BEA3-411F-9776-0D4C07BD1B8C}" type="presParOf" srcId="{46668838-E06B-493F-A331-401A875D498A}" destId="{B8F4F6D5-C5BE-4984-B955-725A0F673E77}" srcOrd="1" destOrd="0" presId="urn:microsoft.com/office/officeart/2009/3/layout/RandomtoResultProcess"/>
    <dgm:cxn modelId="{ED5BA686-A395-4BB8-A3D0-52F104651B60}" type="presParOf" srcId="{328D7243-8EE8-47A5-96A7-B69C00EAEA4A}" destId="{0AA7433C-7EB0-4BAF-B2E9-BA0642E7745A}" srcOrd="4" destOrd="0" presId="urn:microsoft.com/office/officeart/2009/3/layout/RandomtoResultProcess"/>
    <dgm:cxn modelId="{233927E5-6C72-4BAE-95F9-91FC683F3609}" type="presParOf" srcId="{0AA7433C-7EB0-4BAF-B2E9-BA0642E7745A}" destId="{3953853E-B959-4F99-9347-8A9261D3FCD0}" srcOrd="0" destOrd="0" presId="urn:microsoft.com/office/officeart/2009/3/layout/RandomtoResultProcess"/>
    <dgm:cxn modelId="{7F9CA501-0F31-4650-8515-67D0E757F6EC}" type="presParOf" srcId="{0AA7433C-7EB0-4BAF-B2E9-BA0642E7745A}" destId="{106E061D-89E8-4A85-9FB0-077588ADD24B}" srcOrd="1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0998ACA-CF53-4954-853E-1D1B1DAB53C4}">
      <dsp:nvSpPr>
        <dsp:cNvPr id="0" name=""/>
        <dsp:cNvSpPr/>
      </dsp:nvSpPr>
      <dsp:spPr>
        <a:xfrm>
          <a:off x="72005" y="686"/>
          <a:ext cx="2376559" cy="399905"/>
        </a:xfrm>
        <a:prstGeom prst="roundRect">
          <a:avLst>
            <a:gd name="adj" fmla="val 10000"/>
          </a:avLst>
        </a:prstGeom>
        <a:solidFill>
          <a:schemeClr val="bg2">
            <a:lumMod val="9000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2000000"/>
          </a:lightRig>
        </a:scene3d>
        <a:sp3d prstMaterial="powder">
          <a:bevelT h="508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Entrevistas</a:t>
          </a:r>
        </a:p>
      </dsp:txBody>
      <dsp:txXfrm>
        <a:off x="72005" y="686"/>
        <a:ext cx="2376559" cy="399905"/>
      </dsp:txXfrm>
    </dsp:sp>
    <dsp:sp modelId="{6C95D26C-FC90-4608-AA13-6F3B9F103468}">
      <dsp:nvSpPr>
        <dsp:cNvPr id="0" name=""/>
        <dsp:cNvSpPr/>
      </dsp:nvSpPr>
      <dsp:spPr>
        <a:xfrm rot="5400000">
          <a:off x="1225293" y="435584"/>
          <a:ext cx="69983" cy="69983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AB6C83-F547-43B1-B935-691A2F82690D}">
      <dsp:nvSpPr>
        <dsp:cNvPr id="0" name=""/>
        <dsp:cNvSpPr/>
      </dsp:nvSpPr>
      <dsp:spPr>
        <a:xfrm>
          <a:off x="72005" y="540559"/>
          <a:ext cx="2376559" cy="399905"/>
        </a:xfrm>
        <a:prstGeom prst="roundRect">
          <a:avLst>
            <a:gd name="adj" fmla="val 10000"/>
          </a:avLst>
        </a:prstGeom>
        <a:solidFill>
          <a:schemeClr val="bg2">
            <a:lumMod val="9000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2000000"/>
          </a:lightRig>
        </a:scene3d>
        <a:sp3d prstMaterial="powder">
          <a:bevelT h="508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Vídeos</a:t>
          </a:r>
        </a:p>
      </dsp:txBody>
      <dsp:txXfrm>
        <a:off x="72005" y="540559"/>
        <a:ext cx="2376559" cy="399905"/>
      </dsp:txXfrm>
    </dsp:sp>
    <dsp:sp modelId="{243067D0-D0C3-479C-89B8-849422C803C1}">
      <dsp:nvSpPr>
        <dsp:cNvPr id="0" name=""/>
        <dsp:cNvSpPr/>
      </dsp:nvSpPr>
      <dsp:spPr>
        <a:xfrm rot="5400000">
          <a:off x="1225293" y="975457"/>
          <a:ext cx="69983" cy="69983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B4A1C9-84B0-4015-BBEE-B874B7668CFF}">
      <dsp:nvSpPr>
        <dsp:cNvPr id="0" name=""/>
        <dsp:cNvSpPr/>
      </dsp:nvSpPr>
      <dsp:spPr>
        <a:xfrm>
          <a:off x="72005" y="1080432"/>
          <a:ext cx="2376559" cy="399905"/>
        </a:xfrm>
        <a:prstGeom prst="roundRect">
          <a:avLst>
            <a:gd name="adj" fmla="val 10000"/>
          </a:avLst>
        </a:prstGeom>
        <a:solidFill>
          <a:schemeClr val="bg2">
            <a:lumMod val="9000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2000000"/>
          </a:lightRig>
        </a:scene3d>
        <a:sp3d prstMaterial="powder">
          <a:bevelT h="508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Crônicas </a:t>
          </a:r>
        </a:p>
      </dsp:txBody>
      <dsp:txXfrm>
        <a:off x="72005" y="1080432"/>
        <a:ext cx="2376559" cy="399905"/>
      </dsp:txXfrm>
    </dsp:sp>
    <dsp:sp modelId="{239031BE-8DFD-4EC9-8ADA-77411EDCAA39}">
      <dsp:nvSpPr>
        <dsp:cNvPr id="0" name=""/>
        <dsp:cNvSpPr/>
      </dsp:nvSpPr>
      <dsp:spPr>
        <a:xfrm>
          <a:off x="2624155" y="686"/>
          <a:ext cx="3111794" cy="399905"/>
        </a:xfrm>
        <a:prstGeom prst="roundRect">
          <a:avLst>
            <a:gd name="adj" fmla="val 10000"/>
          </a:avLst>
        </a:prstGeom>
        <a:solidFill>
          <a:schemeClr val="bg2">
            <a:lumMod val="9000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2000000"/>
          </a:lightRig>
        </a:scene3d>
        <a:sp3d prstMaterial="powder">
          <a:bevelT h="508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Fotografias</a:t>
          </a:r>
        </a:p>
      </dsp:txBody>
      <dsp:txXfrm>
        <a:off x="2624155" y="686"/>
        <a:ext cx="3111794" cy="399905"/>
      </dsp:txXfrm>
    </dsp:sp>
    <dsp:sp modelId="{370CD578-C700-4C61-9141-006F51179348}">
      <dsp:nvSpPr>
        <dsp:cNvPr id="0" name=""/>
        <dsp:cNvSpPr/>
      </dsp:nvSpPr>
      <dsp:spPr>
        <a:xfrm rot="5400000">
          <a:off x="4145060" y="435584"/>
          <a:ext cx="69983" cy="69983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97468E-52E0-4D53-B26D-7E93A9412D53}">
      <dsp:nvSpPr>
        <dsp:cNvPr id="0" name=""/>
        <dsp:cNvSpPr/>
      </dsp:nvSpPr>
      <dsp:spPr>
        <a:xfrm>
          <a:off x="2624155" y="540559"/>
          <a:ext cx="3111794" cy="399905"/>
        </a:xfrm>
        <a:prstGeom prst="roundRect">
          <a:avLst>
            <a:gd name="adj" fmla="val 10000"/>
          </a:avLst>
        </a:prstGeom>
        <a:solidFill>
          <a:schemeClr val="bg2">
            <a:lumMod val="9000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2000000"/>
          </a:lightRig>
        </a:scene3d>
        <a:sp3d prstMaterial="powder">
          <a:bevelT h="508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Documentos pessoais</a:t>
          </a:r>
        </a:p>
      </dsp:txBody>
      <dsp:txXfrm>
        <a:off x="2624155" y="540559"/>
        <a:ext cx="3111794" cy="399905"/>
      </dsp:txXfrm>
    </dsp:sp>
    <dsp:sp modelId="{2E83E42D-41C1-48C1-8DC7-D7EF43C18A36}">
      <dsp:nvSpPr>
        <dsp:cNvPr id="0" name=""/>
        <dsp:cNvSpPr/>
      </dsp:nvSpPr>
      <dsp:spPr>
        <a:xfrm rot="5400000">
          <a:off x="4145060" y="975457"/>
          <a:ext cx="69983" cy="69983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A98507-2BB3-4AE0-AE54-84105BBA96D0}">
      <dsp:nvSpPr>
        <dsp:cNvPr id="0" name=""/>
        <dsp:cNvSpPr/>
      </dsp:nvSpPr>
      <dsp:spPr>
        <a:xfrm>
          <a:off x="2624155" y="1080432"/>
          <a:ext cx="3111794" cy="399905"/>
        </a:xfrm>
        <a:prstGeom prst="roundRect">
          <a:avLst>
            <a:gd name="adj" fmla="val 10000"/>
          </a:avLst>
        </a:prstGeom>
        <a:solidFill>
          <a:schemeClr val="bg2">
            <a:lumMod val="9000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2000000"/>
          </a:lightRig>
        </a:scene3d>
        <a:sp3d prstMaterial="powder">
          <a:bevelT h="508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Registros oficiais</a:t>
          </a:r>
        </a:p>
      </dsp:txBody>
      <dsp:txXfrm>
        <a:off x="2624155" y="1080432"/>
        <a:ext cx="3111794" cy="39990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77D3F09-9DFA-4A4B-8EF1-F249C9C1E355}">
      <dsp:nvSpPr>
        <dsp:cNvPr id="0" name=""/>
        <dsp:cNvSpPr/>
      </dsp:nvSpPr>
      <dsp:spPr>
        <a:xfrm>
          <a:off x="278209" y="437801"/>
          <a:ext cx="2184395" cy="14139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>
              <a:latin typeface="Arial" panose="020B0604020202020204" pitchFamily="34" charset="0"/>
              <a:cs typeface="Arial" panose="020B0604020202020204" pitchFamily="34" charset="0"/>
            </a:rPr>
            <a:t>Criação da Técnica da </a:t>
          </a:r>
          <a:r>
            <a:rPr lang="pt-BR" sz="1800" b="1" kern="1200" dirty="0">
              <a:latin typeface="Arial" panose="020B0604020202020204" pitchFamily="34" charset="0"/>
              <a:cs typeface="Arial" panose="020B0604020202020204" pitchFamily="34" charset="0"/>
            </a:rPr>
            <a:t>Musicografia Braille</a:t>
          </a:r>
        </a:p>
      </dsp:txBody>
      <dsp:txXfrm>
        <a:off x="278209" y="437801"/>
        <a:ext cx="2184395" cy="1413949"/>
      </dsp:txXfrm>
    </dsp:sp>
    <dsp:sp modelId="{545F53CA-4793-4D58-B65A-71BA590B6170}">
      <dsp:nvSpPr>
        <dsp:cNvPr id="0" name=""/>
        <dsp:cNvSpPr/>
      </dsp:nvSpPr>
      <dsp:spPr>
        <a:xfrm>
          <a:off x="289829" y="573368"/>
          <a:ext cx="171520" cy="1715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8DF780-AF0D-4286-88DE-3A6EB3C87CC9}">
      <dsp:nvSpPr>
        <dsp:cNvPr id="0" name=""/>
        <dsp:cNvSpPr/>
      </dsp:nvSpPr>
      <dsp:spPr>
        <a:xfrm>
          <a:off x="409893" y="333240"/>
          <a:ext cx="171520" cy="1715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E0A014-B3E3-4711-B3A8-8845FF3BBB58}">
      <dsp:nvSpPr>
        <dsp:cNvPr id="0" name=""/>
        <dsp:cNvSpPr/>
      </dsp:nvSpPr>
      <dsp:spPr>
        <a:xfrm>
          <a:off x="698047" y="381265"/>
          <a:ext cx="269531" cy="26953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6A4460-996B-4206-B06B-848D9F8058F1}">
      <dsp:nvSpPr>
        <dsp:cNvPr id="0" name=""/>
        <dsp:cNvSpPr/>
      </dsp:nvSpPr>
      <dsp:spPr>
        <a:xfrm>
          <a:off x="938176" y="117124"/>
          <a:ext cx="171520" cy="1715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02A758-A5F9-476F-88DA-3AD51C5D0D9F}">
      <dsp:nvSpPr>
        <dsp:cNvPr id="0" name=""/>
        <dsp:cNvSpPr/>
      </dsp:nvSpPr>
      <dsp:spPr>
        <a:xfrm>
          <a:off x="1250343" y="21072"/>
          <a:ext cx="171520" cy="1715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60C760-C4A9-4103-852A-CE8895C40D8A}">
      <dsp:nvSpPr>
        <dsp:cNvPr id="0" name=""/>
        <dsp:cNvSpPr/>
      </dsp:nvSpPr>
      <dsp:spPr>
        <a:xfrm>
          <a:off x="1634548" y="189162"/>
          <a:ext cx="171520" cy="1715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95A9F1-1A33-4307-8F66-0D1698B74807}">
      <dsp:nvSpPr>
        <dsp:cNvPr id="0" name=""/>
        <dsp:cNvSpPr/>
      </dsp:nvSpPr>
      <dsp:spPr>
        <a:xfrm>
          <a:off x="1874677" y="309227"/>
          <a:ext cx="269531" cy="26953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CBA812-8158-4A1C-9E3E-65EDFF749753}">
      <dsp:nvSpPr>
        <dsp:cNvPr id="0" name=""/>
        <dsp:cNvSpPr/>
      </dsp:nvSpPr>
      <dsp:spPr>
        <a:xfrm>
          <a:off x="2210857" y="573368"/>
          <a:ext cx="171520" cy="1715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262C96-C053-49E8-9000-9119EFC9A4A2}">
      <dsp:nvSpPr>
        <dsp:cNvPr id="0" name=""/>
        <dsp:cNvSpPr/>
      </dsp:nvSpPr>
      <dsp:spPr>
        <a:xfrm>
          <a:off x="2354934" y="837509"/>
          <a:ext cx="171520" cy="1715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BE0C29-861C-432F-AE49-D36741D7926D}">
      <dsp:nvSpPr>
        <dsp:cNvPr id="0" name=""/>
        <dsp:cNvSpPr/>
      </dsp:nvSpPr>
      <dsp:spPr>
        <a:xfrm>
          <a:off x="1106266" y="333240"/>
          <a:ext cx="441052" cy="44105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40DE02-496F-496B-B761-55E6F2EEFACB}">
      <dsp:nvSpPr>
        <dsp:cNvPr id="0" name=""/>
        <dsp:cNvSpPr/>
      </dsp:nvSpPr>
      <dsp:spPr>
        <a:xfrm>
          <a:off x="169764" y="1245728"/>
          <a:ext cx="171520" cy="1715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B6AC12-FA90-44C7-B7BE-565466DE2574}">
      <dsp:nvSpPr>
        <dsp:cNvPr id="0" name=""/>
        <dsp:cNvSpPr/>
      </dsp:nvSpPr>
      <dsp:spPr>
        <a:xfrm>
          <a:off x="313842" y="1461843"/>
          <a:ext cx="269531" cy="26953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B07724-0D51-44FB-A18D-7400265A2E0F}">
      <dsp:nvSpPr>
        <dsp:cNvPr id="0" name=""/>
        <dsp:cNvSpPr/>
      </dsp:nvSpPr>
      <dsp:spPr>
        <a:xfrm>
          <a:off x="674034" y="1653946"/>
          <a:ext cx="392046" cy="39204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DD0CF2-6358-45D4-8EC2-99E687C54970}">
      <dsp:nvSpPr>
        <dsp:cNvPr id="0" name=""/>
        <dsp:cNvSpPr/>
      </dsp:nvSpPr>
      <dsp:spPr>
        <a:xfrm>
          <a:off x="1178304" y="1966113"/>
          <a:ext cx="171520" cy="1715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A17D05-E6A1-4762-9668-253E9687D5AC}">
      <dsp:nvSpPr>
        <dsp:cNvPr id="0" name=""/>
        <dsp:cNvSpPr/>
      </dsp:nvSpPr>
      <dsp:spPr>
        <a:xfrm>
          <a:off x="1274356" y="1653946"/>
          <a:ext cx="269531" cy="26953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2A03AC-113A-4B9B-817A-E3F45D81461C}">
      <dsp:nvSpPr>
        <dsp:cNvPr id="0" name=""/>
        <dsp:cNvSpPr/>
      </dsp:nvSpPr>
      <dsp:spPr>
        <a:xfrm>
          <a:off x="1514484" y="1990126"/>
          <a:ext cx="171520" cy="1715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AF65CA-E2E1-48D4-A9A5-3FB395BC2F8E}">
      <dsp:nvSpPr>
        <dsp:cNvPr id="0" name=""/>
        <dsp:cNvSpPr/>
      </dsp:nvSpPr>
      <dsp:spPr>
        <a:xfrm>
          <a:off x="1730600" y="1605921"/>
          <a:ext cx="392046" cy="39204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187535-EDD5-4650-B995-DA71C129436A}">
      <dsp:nvSpPr>
        <dsp:cNvPr id="0" name=""/>
        <dsp:cNvSpPr/>
      </dsp:nvSpPr>
      <dsp:spPr>
        <a:xfrm>
          <a:off x="2258882" y="1509869"/>
          <a:ext cx="269531" cy="26953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BF0E2E-CCDE-43C8-BAB4-B26618821A19}">
      <dsp:nvSpPr>
        <dsp:cNvPr id="0" name=""/>
        <dsp:cNvSpPr/>
      </dsp:nvSpPr>
      <dsp:spPr>
        <a:xfrm>
          <a:off x="2528414" y="380866"/>
          <a:ext cx="791577" cy="1511206"/>
        </a:xfrm>
        <a:prstGeom prst="chevron">
          <a:avLst>
            <a:gd name="adj" fmla="val 6231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0B01ED-5062-49E5-A603-CC25614AC195}">
      <dsp:nvSpPr>
        <dsp:cNvPr id="0" name=""/>
        <dsp:cNvSpPr/>
      </dsp:nvSpPr>
      <dsp:spPr>
        <a:xfrm>
          <a:off x="3176068" y="380866"/>
          <a:ext cx="791577" cy="1511206"/>
        </a:xfrm>
        <a:prstGeom prst="chevron">
          <a:avLst>
            <a:gd name="adj" fmla="val 6231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53853E-B959-4F99-9347-8A9261D3FCD0}">
      <dsp:nvSpPr>
        <dsp:cNvPr id="0" name=""/>
        <dsp:cNvSpPr/>
      </dsp:nvSpPr>
      <dsp:spPr>
        <a:xfrm>
          <a:off x="3979552" y="207477"/>
          <a:ext cx="1835019" cy="1835019"/>
        </a:xfrm>
        <a:prstGeom prst="ellipse">
          <a:avLst/>
        </a:prstGeom>
        <a:solidFill>
          <a:schemeClr val="tx2">
            <a:lumMod val="10000"/>
            <a:lumOff val="90000"/>
          </a:schemeClr>
        </a:solidFill>
        <a:ln w="425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000" kern="1200" dirty="0">
              <a:solidFill>
                <a:schemeClr val="tx1"/>
              </a:solidFill>
            </a:rPr>
            <a:t>1829</a:t>
          </a:r>
        </a:p>
      </dsp:txBody>
      <dsp:txXfrm>
        <a:off x="3979552" y="207477"/>
        <a:ext cx="1835019" cy="18350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500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97313" y="0"/>
            <a:ext cx="2982912" cy="500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2CB104-FD3D-41AF-9DE9-4358D3A31339}" type="datetimeFigureOut">
              <a:rPr lang="pt-BR" smtClean="0"/>
              <a:pPr/>
              <a:t>13/01/2017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750888"/>
            <a:ext cx="5006975" cy="3756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8975" y="4757738"/>
            <a:ext cx="5505450" cy="45069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512300"/>
            <a:ext cx="2982913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97313" y="9512300"/>
            <a:ext cx="2982912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96BF6E-05DD-49B9-8CEE-037E728A0BD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0405193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6BF6E-05DD-49B9-8CEE-037E728A0BD1}" type="slidenum">
              <a:rPr lang="pt-BR" smtClean="0"/>
              <a:pPr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7067301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6BF6E-05DD-49B9-8CEE-037E728A0BD1}" type="slidenum">
              <a:rPr lang="pt-BR" smtClean="0"/>
              <a:pPr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0282579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6BF6E-05DD-49B9-8CEE-037E728A0BD1}" type="slidenum">
              <a:rPr lang="pt-BR" smtClean="0"/>
              <a:pPr/>
              <a:t>30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6BF6E-05DD-49B9-8CEE-037E728A0BD1}" type="slidenum">
              <a:rPr lang="pt-BR" smtClean="0"/>
              <a:pPr/>
              <a:t>31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5444394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de cantos arredondados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de cantos arredondados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ítulo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20" name="Subtítulo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/>
              <a:t>Clique para editar o estilo do subtítulo mestre</a:t>
            </a:r>
            <a:endParaRPr kumimoji="0" lang="en-US"/>
          </a:p>
        </p:txBody>
      </p:sp>
      <p:sp>
        <p:nvSpPr>
          <p:cNvPr id="19" name="Espaço Reservado para Data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47A92-64C3-473C-9C50-08BBEF78A608}" type="datetimeFigureOut">
              <a:rPr lang="pt-BR" smtClean="0">
                <a:solidFill>
                  <a:srgbClr val="E3DED1">
                    <a:shade val="50000"/>
                  </a:srgbClr>
                </a:solidFill>
              </a:rPr>
              <a:pPr/>
              <a:t>13/01/2017</a:t>
            </a:fld>
            <a:endParaRPr lang="pt-BR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11" name="Espaço Reservado para Número de Slid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EC254-2008-42B3-8ABC-D647F9CF0B3F}" type="slidenum">
              <a:rPr lang="pt-BR" smtClean="0">
                <a:solidFill>
                  <a:srgbClr val="E3DED1">
                    <a:shade val="50000"/>
                  </a:srgbClr>
                </a:solidFill>
              </a:rPr>
              <a:pPr/>
              <a:t>‹nº›</a:t>
            </a:fld>
            <a:endParaRPr lang="pt-BR">
              <a:solidFill>
                <a:srgbClr val="E3DED1">
                  <a:shade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47A92-64C3-473C-9C50-08BBEF78A608}" type="datetimeFigureOut">
              <a:rPr lang="pt-BR" smtClean="0">
                <a:solidFill>
                  <a:srgbClr val="E3DED1">
                    <a:shade val="50000"/>
                  </a:srgbClr>
                </a:solidFill>
              </a:rPr>
              <a:pPr/>
              <a:t>13/01/2017</a:t>
            </a:fld>
            <a:endParaRPr lang="pt-BR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EC254-2008-42B3-8ABC-D647F9CF0B3F}" type="slidenum">
              <a:rPr lang="pt-BR" smtClean="0">
                <a:solidFill>
                  <a:srgbClr val="E3DED1">
                    <a:shade val="50000"/>
                  </a:srgbClr>
                </a:solidFill>
              </a:rPr>
              <a:pPr/>
              <a:t>‹nº›</a:t>
            </a:fld>
            <a:endParaRPr lang="pt-BR">
              <a:solidFill>
                <a:srgbClr val="E3DED1">
                  <a:shade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47A92-64C3-473C-9C50-08BBEF78A608}" type="datetimeFigureOut">
              <a:rPr lang="pt-BR" smtClean="0">
                <a:solidFill>
                  <a:srgbClr val="E3DED1">
                    <a:shade val="50000"/>
                  </a:srgbClr>
                </a:solidFill>
              </a:rPr>
              <a:pPr/>
              <a:t>13/01/2017</a:t>
            </a:fld>
            <a:endParaRPr lang="pt-BR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EC254-2008-42B3-8ABC-D647F9CF0B3F}" type="slidenum">
              <a:rPr lang="pt-BR" smtClean="0">
                <a:solidFill>
                  <a:srgbClr val="E3DED1">
                    <a:shade val="50000"/>
                  </a:srgbClr>
                </a:solidFill>
              </a:rPr>
              <a:pPr/>
              <a:t>‹nº›</a:t>
            </a:fld>
            <a:endParaRPr lang="pt-BR">
              <a:solidFill>
                <a:srgbClr val="E3DED1">
                  <a:shade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de cantos arredondados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de cantos arredondados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ítulo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20" name="Subtítulo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/>
              <a:t>Clique para editar o estilo do subtítulo mestre</a:t>
            </a:r>
            <a:endParaRPr kumimoji="0" lang="en-US"/>
          </a:p>
        </p:txBody>
      </p:sp>
      <p:sp>
        <p:nvSpPr>
          <p:cNvPr id="19" name="Espaço Reservado para Data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47A92-64C3-473C-9C50-08BBEF78A608}" type="datetimeFigureOut">
              <a:rPr lang="pt-BR" smtClean="0">
                <a:solidFill>
                  <a:srgbClr val="E3DED1">
                    <a:shade val="50000"/>
                  </a:srgbClr>
                </a:solidFill>
              </a:rPr>
              <a:pPr/>
              <a:t>13/01/2017</a:t>
            </a:fld>
            <a:endParaRPr lang="pt-BR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11" name="Espaço Reservado para Número de Slid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EC254-2008-42B3-8ABC-D647F9CF0B3F}" type="slidenum">
              <a:rPr lang="pt-BR" smtClean="0">
                <a:solidFill>
                  <a:srgbClr val="E3DED1">
                    <a:shade val="50000"/>
                  </a:srgbClr>
                </a:solidFill>
              </a:rPr>
              <a:pPr/>
              <a:t>‹nº›</a:t>
            </a:fld>
            <a:endParaRPr lang="pt-BR">
              <a:solidFill>
                <a:srgbClr val="E3DED1">
                  <a:shade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47A92-64C3-473C-9C50-08BBEF78A608}" type="datetimeFigureOut">
              <a:rPr lang="pt-BR" smtClean="0">
                <a:solidFill>
                  <a:srgbClr val="E3DED1">
                    <a:shade val="50000"/>
                  </a:srgbClr>
                </a:solidFill>
              </a:rPr>
              <a:pPr/>
              <a:t>13/01/2017</a:t>
            </a:fld>
            <a:endParaRPr lang="pt-BR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EC254-2008-42B3-8ABC-D647F9CF0B3F}" type="slidenum">
              <a:rPr lang="pt-BR" smtClean="0">
                <a:solidFill>
                  <a:srgbClr val="E3DED1">
                    <a:shade val="50000"/>
                  </a:srgbClr>
                </a:solidFill>
              </a:rPr>
              <a:pPr/>
              <a:t>‹nº›</a:t>
            </a:fld>
            <a:endParaRPr lang="pt-BR">
              <a:solidFill>
                <a:srgbClr val="E3DED1">
                  <a:shade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de cantos arredondados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de cantos arredondados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47A92-64C3-473C-9C50-08BBEF78A608}" type="datetimeFigureOut">
              <a:rPr lang="pt-BR" smtClean="0">
                <a:solidFill>
                  <a:srgbClr val="E3DED1">
                    <a:shade val="50000"/>
                  </a:srgbClr>
                </a:solidFill>
              </a:rPr>
              <a:pPr/>
              <a:t>13/01/2017</a:t>
            </a:fld>
            <a:endParaRPr lang="pt-BR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EC254-2008-42B3-8ABC-D647F9CF0B3F}" type="slidenum">
              <a:rPr lang="pt-BR" smtClean="0">
                <a:solidFill>
                  <a:srgbClr val="E3DED1">
                    <a:shade val="50000"/>
                  </a:srgbClr>
                </a:solidFill>
              </a:rPr>
              <a:pPr/>
              <a:t>‹nº›</a:t>
            </a:fld>
            <a:endParaRPr lang="pt-BR">
              <a:solidFill>
                <a:srgbClr val="E3DED1">
                  <a:shade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47A92-64C3-473C-9C50-08BBEF78A608}" type="datetimeFigureOut">
              <a:rPr lang="pt-BR" smtClean="0">
                <a:solidFill>
                  <a:srgbClr val="E3DED1">
                    <a:shade val="50000"/>
                  </a:srgbClr>
                </a:solidFill>
              </a:rPr>
              <a:pPr/>
              <a:t>13/01/2017</a:t>
            </a:fld>
            <a:endParaRPr lang="pt-BR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EC254-2008-42B3-8ABC-D647F9CF0B3F}" type="slidenum">
              <a:rPr lang="pt-BR" smtClean="0">
                <a:solidFill>
                  <a:srgbClr val="E3DED1">
                    <a:shade val="50000"/>
                  </a:srgbClr>
                </a:solidFill>
              </a:rPr>
              <a:pPr/>
              <a:t>‹nº›</a:t>
            </a:fld>
            <a:endParaRPr lang="pt-BR">
              <a:solidFill>
                <a:srgbClr val="E3DED1">
                  <a:shade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47A92-64C3-473C-9C50-08BBEF78A608}" type="datetimeFigureOut">
              <a:rPr lang="pt-BR" smtClean="0">
                <a:solidFill>
                  <a:srgbClr val="E3DED1">
                    <a:shade val="50000"/>
                  </a:srgbClr>
                </a:solidFill>
              </a:rPr>
              <a:pPr/>
              <a:t>13/01/2017</a:t>
            </a:fld>
            <a:endParaRPr lang="pt-BR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EC254-2008-42B3-8ABC-D647F9CF0B3F}" type="slidenum">
              <a:rPr lang="pt-BR" smtClean="0">
                <a:solidFill>
                  <a:srgbClr val="E3DED1">
                    <a:shade val="50000"/>
                  </a:srgbClr>
                </a:solidFill>
              </a:rPr>
              <a:pPr/>
              <a:t>‹nº›</a:t>
            </a:fld>
            <a:endParaRPr lang="pt-BR">
              <a:solidFill>
                <a:srgbClr val="E3DED1">
                  <a:shade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47A92-64C3-473C-9C50-08BBEF78A608}" type="datetimeFigureOut">
              <a:rPr lang="pt-BR" smtClean="0">
                <a:solidFill>
                  <a:srgbClr val="E3DED1">
                    <a:shade val="50000"/>
                  </a:srgbClr>
                </a:solidFill>
              </a:rPr>
              <a:pPr/>
              <a:t>13/01/2017</a:t>
            </a:fld>
            <a:endParaRPr lang="pt-BR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EC254-2008-42B3-8ABC-D647F9CF0B3F}" type="slidenum">
              <a:rPr lang="pt-BR" smtClean="0">
                <a:solidFill>
                  <a:srgbClr val="E3DED1">
                    <a:shade val="50000"/>
                  </a:srgbClr>
                </a:solidFill>
              </a:rPr>
              <a:pPr/>
              <a:t>‹nº›</a:t>
            </a:fld>
            <a:endParaRPr lang="pt-BR">
              <a:solidFill>
                <a:srgbClr val="E3DED1">
                  <a:shade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de cantos arredondados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47A92-64C3-473C-9C50-08BBEF78A608}" type="datetimeFigureOut">
              <a:rPr lang="pt-BR" smtClean="0">
                <a:solidFill>
                  <a:srgbClr val="E3DED1">
                    <a:shade val="50000"/>
                  </a:srgbClr>
                </a:solidFill>
              </a:rPr>
              <a:pPr/>
              <a:t>13/01/2017</a:t>
            </a:fld>
            <a:endParaRPr lang="pt-BR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EC254-2008-42B3-8ABC-D647F9CF0B3F}" type="slidenum">
              <a:rPr lang="pt-BR" smtClean="0">
                <a:solidFill>
                  <a:srgbClr val="E3DED1">
                    <a:shade val="50000"/>
                  </a:srgbClr>
                </a:solidFill>
              </a:rPr>
              <a:pPr/>
              <a:t>‹nº›</a:t>
            </a:fld>
            <a:endParaRPr lang="pt-BR">
              <a:solidFill>
                <a:srgbClr val="E3DED1">
                  <a:shade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47A92-64C3-473C-9C50-08BBEF78A608}" type="datetimeFigureOut">
              <a:rPr lang="pt-BR" smtClean="0">
                <a:solidFill>
                  <a:srgbClr val="E3DED1">
                    <a:shade val="50000"/>
                  </a:srgbClr>
                </a:solidFill>
              </a:rPr>
              <a:pPr/>
              <a:t>13/01/2017</a:t>
            </a:fld>
            <a:endParaRPr lang="pt-BR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EC254-2008-42B3-8ABC-D647F9CF0B3F}" type="slidenum">
              <a:rPr lang="pt-BR" smtClean="0">
                <a:solidFill>
                  <a:srgbClr val="E3DED1">
                    <a:shade val="50000"/>
                  </a:srgbClr>
                </a:solidFill>
              </a:rPr>
              <a:pPr/>
              <a:t>‹nº›</a:t>
            </a:fld>
            <a:endParaRPr lang="pt-BR">
              <a:solidFill>
                <a:srgbClr val="E3DED1">
                  <a:shade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47A92-64C3-473C-9C50-08BBEF78A608}" type="datetimeFigureOut">
              <a:rPr lang="pt-BR" smtClean="0">
                <a:solidFill>
                  <a:srgbClr val="E3DED1">
                    <a:shade val="50000"/>
                  </a:srgbClr>
                </a:solidFill>
              </a:rPr>
              <a:pPr/>
              <a:t>13/01/2017</a:t>
            </a:fld>
            <a:endParaRPr lang="pt-BR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EC254-2008-42B3-8ABC-D647F9CF0B3F}" type="slidenum">
              <a:rPr lang="pt-BR" smtClean="0">
                <a:solidFill>
                  <a:srgbClr val="E3DED1">
                    <a:shade val="50000"/>
                  </a:srgbClr>
                </a:solidFill>
              </a:rPr>
              <a:pPr/>
              <a:t>‹nº›</a:t>
            </a:fld>
            <a:endParaRPr lang="pt-BR">
              <a:solidFill>
                <a:srgbClr val="E3DED1">
                  <a:shade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de cantos arredondados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Arredondar Retângulo em um Canto Único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47A92-64C3-473C-9C50-08BBEF78A608}" type="datetimeFigureOut">
              <a:rPr lang="pt-BR" smtClean="0">
                <a:solidFill>
                  <a:srgbClr val="E3DED1">
                    <a:shade val="50000"/>
                  </a:srgbClr>
                </a:solidFill>
              </a:rPr>
              <a:pPr/>
              <a:t>13/01/2017</a:t>
            </a:fld>
            <a:endParaRPr lang="pt-BR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EC254-2008-42B3-8ABC-D647F9CF0B3F}" type="slidenum">
              <a:rPr lang="pt-BR" smtClean="0">
                <a:solidFill>
                  <a:srgbClr val="E3DED1">
                    <a:shade val="50000"/>
                  </a:srgbClr>
                </a:solidFill>
              </a:rPr>
              <a:pPr/>
              <a:t>‹nº›</a:t>
            </a:fld>
            <a:endParaRPr lang="pt-BR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t-BR"/>
              <a:t>Clique no ícone para adicionar uma imagem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47A92-64C3-473C-9C50-08BBEF78A608}" type="datetimeFigureOut">
              <a:rPr lang="pt-BR" smtClean="0">
                <a:solidFill>
                  <a:srgbClr val="E3DED1">
                    <a:shade val="50000"/>
                  </a:srgbClr>
                </a:solidFill>
              </a:rPr>
              <a:pPr/>
              <a:t>13/01/2017</a:t>
            </a:fld>
            <a:endParaRPr lang="pt-BR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EC254-2008-42B3-8ABC-D647F9CF0B3F}" type="slidenum">
              <a:rPr lang="pt-BR" smtClean="0">
                <a:solidFill>
                  <a:srgbClr val="E3DED1">
                    <a:shade val="50000"/>
                  </a:srgbClr>
                </a:solidFill>
              </a:rPr>
              <a:pPr/>
              <a:t>‹nº›</a:t>
            </a:fld>
            <a:endParaRPr lang="pt-BR">
              <a:solidFill>
                <a:srgbClr val="E3DED1">
                  <a:shade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47A92-64C3-473C-9C50-08BBEF78A608}" type="datetimeFigureOut">
              <a:rPr lang="pt-BR" smtClean="0">
                <a:solidFill>
                  <a:srgbClr val="E3DED1">
                    <a:shade val="50000"/>
                  </a:srgbClr>
                </a:solidFill>
              </a:rPr>
              <a:pPr/>
              <a:t>13/01/2017</a:t>
            </a:fld>
            <a:endParaRPr lang="pt-BR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EC254-2008-42B3-8ABC-D647F9CF0B3F}" type="slidenum">
              <a:rPr lang="pt-BR" smtClean="0">
                <a:solidFill>
                  <a:srgbClr val="E3DED1">
                    <a:shade val="50000"/>
                  </a:srgbClr>
                </a:solidFill>
              </a:rPr>
              <a:pPr/>
              <a:t>‹nº›</a:t>
            </a:fld>
            <a:endParaRPr lang="pt-BR">
              <a:solidFill>
                <a:srgbClr val="E3DED1">
                  <a:shade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de cantos arredondados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de cantos arredondados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47A92-64C3-473C-9C50-08BBEF78A608}" type="datetimeFigureOut">
              <a:rPr lang="pt-BR" smtClean="0">
                <a:solidFill>
                  <a:srgbClr val="E3DED1">
                    <a:shade val="50000"/>
                  </a:srgbClr>
                </a:solidFill>
              </a:rPr>
              <a:pPr/>
              <a:t>13/01/2017</a:t>
            </a:fld>
            <a:endParaRPr lang="pt-BR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EC254-2008-42B3-8ABC-D647F9CF0B3F}" type="slidenum">
              <a:rPr lang="pt-BR" smtClean="0">
                <a:solidFill>
                  <a:srgbClr val="E3DED1">
                    <a:shade val="50000"/>
                  </a:srgbClr>
                </a:solidFill>
              </a:rPr>
              <a:pPr/>
              <a:t>‹nº›</a:t>
            </a:fld>
            <a:endParaRPr lang="pt-BR">
              <a:solidFill>
                <a:srgbClr val="E3DED1">
                  <a:shade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47A92-64C3-473C-9C50-08BBEF78A608}" type="datetimeFigureOut">
              <a:rPr lang="pt-BR" smtClean="0">
                <a:solidFill>
                  <a:srgbClr val="E3DED1">
                    <a:shade val="50000"/>
                  </a:srgbClr>
                </a:solidFill>
              </a:rPr>
              <a:pPr/>
              <a:t>13/01/2017</a:t>
            </a:fld>
            <a:endParaRPr lang="pt-BR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EC254-2008-42B3-8ABC-D647F9CF0B3F}" type="slidenum">
              <a:rPr lang="pt-BR" smtClean="0">
                <a:solidFill>
                  <a:srgbClr val="E3DED1">
                    <a:shade val="50000"/>
                  </a:srgbClr>
                </a:solidFill>
              </a:rPr>
              <a:pPr/>
              <a:t>‹nº›</a:t>
            </a:fld>
            <a:endParaRPr lang="pt-BR">
              <a:solidFill>
                <a:srgbClr val="E3DED1">
                  <a:shade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47A92-64C3-473C-9C50-08BBEF78A608}" type="datetimeFigureOut">
              <a:rPr lang="pt-BR" smtClean="0">
                <a:solidFill>
                  <a:srgbClr val="E3DED1">
                    <a:shade val="50000"/>
                  </a:srgbClr>
                </a:solidFill>
              </a:rPr>
              <a:pPr/>
              <a:t>13/01/2017</a:t>
            </a:fld>
            <a:endParaRPr lang="pt-BR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EC254-2008-42B3-8ABC-D647F9CF0B3F}" type="slidenum">
              <a:rPr lang="pt-BR" smtClean="0">
                <a:solidFill>
                  <a:srgbClr val="E3DED1">
                    <a:shade val="50000"/>
                  </a:srgbClr>
                </a:solidFill>
              </a:rPr>
              <a:pPr/>
              <a:t>‹nº›</a:t>
            </a:fld>
            <a:endParaRPr lang="pt-BR">
              <a:solidFill>
                <a:srgbClr val="E3DED1">
                  <a:shade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47A92-64C3-473C-9C50-08BBEF78A608}" type="datetimeFigureOut">
              <a:rPr lang="pt-BR" smtClean="0">
                <a:solidFill>
                  <a:srgbClr val="E3DED1">
                    <a:shade val="50000"/>
                  </a:srgbClr>
                </a:solidFill>
              </a:rPr>
              <a:pPr/>
              <a:t>13/01/2017</a:t>
            </a:fld>
            <a:endParaRPr lang="pt-BR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EC254-2008-42B3-8ABC-D647F9CF0B3F}" type="slidenum">
              <a:rPr lang="pt-BR" smtClean="0">
                <a:solidFill>
                  <a:srgbClr val="E3DED1">
                    <a:shade val="50000"/>
                  </a:srgbClr>
                </a:solidFill>
              </a:rPr>
              <a:pPr/>
              <a:t>‹nº›</a:t>
            </a:fld>
            <a:endParaRPr lang="pt-BR">
              <a:solidFill>
                <a:srgbClr val="E3DED1">
                  <a:shade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de cantos arredondados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47A92-64C3-473C-9C50-08BBEF78A608}" type="datetimeFigureOut">
              <a:rPr lang="pt-BR" smtClean="0">
                <a:solidFill>
                  <a:srgbClr val="E3DED1">
                    <a:shade val="50000"/>
                  </a:srgbClr>
                </a:solidFill>
              </a:rPr>
              <a:pPr/>
              <a:t>13/01/2017</a:t>
            </a:fld>
            <a:endParaRPr lang="pt-BR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EC254-2008-42B3-8ABC-D647F9CF0B3F}" type="slidenum">
              <a:rPr lang="pt-BR" smtClean="0">
                <a:solidFill>
                  <a:srgbClr val="E3DED1">
                    <a:shade val="50000"/>
                  </a:srgbClr>
                </a:solidFill>
              </a:rPr>
              <a:pPr/>
              <a:t>‹nº›</a:t>
            </a:fld>
            <a:endParaRPr lang="pt-BR">
              <a:solidFill>
                <a:srgbClr val="E3DED1">
                  <a:shade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47A92-64C3-473C-9C50-08BBEF78A608}" type="datetimeFigureOut">
              <a:rPr lang="pt-BR" smtClean="0">
                <a:solidFill>
                  <a:srgbClr val="E3DED1">
                    <a:shade val="50000"/>
                  </a:srgbClr>
                </a:solidFill>
              </a:rPr>
              <a:pPr/>
              <a:t>13/01/2017</a:t>
            </a:fld>
            <a:endParaRPr lang="pt-BR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EC254-2008-42B3-8ABC-D647F9CF0B3F}" type="slidenum">
              <a:rPr lang="pt-BR" smtClean="0">
                <a:solidFill>
                  <a:srgbClr val="E3DED1">
                    <a:shade val="50000"/>
                  </a:srgbClr>
                </a:solidFill>
              </a:rPr>
              <a:pPr/>
              <a:t>‹nº›</a:t>
            </a:fld>
            <a:endParaRPr lang="pt-BR">
              <a:solidFill>
                <a:srgbClr val="E3DED1">
                  <a:shade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de cantos arredondados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Arredondar Retângulo em um Canto Único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47A92-64C3-473C-9C50-08BBEF78A608}" type="datetimeFigureOut">
              <a:rPr lang="pt-BR" smtClean="0">
                <a:solidFill>
                  <a:srgbClr val="E3DED1">
                    <a:shade val="50000"/>
                  </a:srgbClr>
                </a:solidFill>
              </a:rPr>
              <a:pPr/>
              <a:t>13/01/2017</a:t>
            </a:fld>
            <a:endParaRPr lang="pt-BR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EC254-2008-42B3-8ABC-D647F9CF0B3F}" type="slidenum">
              <a:rPr lang="pt-BR" smtClean="0">
                <a:solidFill>
                  <a:srgbClr val="E3DED1">
                    <a:shade val="50000"/>
                  </a:srgbClr>
                </a:solidFill>
              </a:rPr>
              <a:pPr/>
              <a:t>‹nº›</a:t>
            </a:fld>
            <a:endParaRPr lang="pt-BR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t-BR"/>
              <a:t>Clique no ícone para adicionar uma imagem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de cantos arredondados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de cantos arredondados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spaço Reservado para Título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pt-BR"/>
              <a:t>Clique para editar o texto mestre</a:t>
            </a:r>
          </a:p>
          <a:p>
            <a:pPr lvl="1" eaLnBrk="1" latinLnBrk="0" hangingPunct="1"/>
            <a:r>
              <a:rPr kumimoji="0" lang="pt-BR"/>
              <a:t>Segundo nível</a:t>
            </a:r>
          </a:p>
          <a:p>
            <a:pPr lvl="2" eaLnBrk="1" latinLnBrk="0" hangingPunct="1"/>
            <a:r>
              <a:rPr kumimoji="0" lang="pt-BR"/>
              <a:t>Terceiro nível</a:t>
            </a:r>
          </a:p>
          <a:p>
            <a:pPr lvl="3" eaLnBrk="1" latinLnBrk="0" hangingPunct="1"/>
            <a:r>
              <a:rPr kumimoji="0" lang="pt-BR"/>
              <a:t>Quarto nível</a:t>
            </a:r>
          </a:p>
          <a:p>
            <a:pPr lvl="4" eaLnBrk="1" latinLnBrk="0" hangingPunct="1"/>
            <a:r>
              <a:rPr kumimoji="0" lang="pt-BR"/>
              <a:t>Quinto nível</a:t>
            </a:r>
            <a:endParaRPr kumimoji="0" lang="en-US"/>
          </a:p>
        </p:txBody>
      </p:sp>
      <p:sp>
        <p:nvSpPr>
          <p:cNvPr id="25" name="Espaço Reservado para Data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CDF6864A-8F0F-453C-A559-9B4C3CA3E418}" type="datetimeFigureOut">
              <a:rPr lang="pt-BR" smtClean="0">
                <a:solidFill>
                  <a:srgbClr val="FF8600">
                    <a:shade val="50000"/>
                  </a:srgbClr>
                </a:solidFill>
              </a:rPr>
              <a:pPr/>
              <a:t>13/01/2017</a:t>
            </a:fld>
            <a:endParaRPr lang="pt-BR">
              <a:solidFill>
                <a:srgbClr val="FF8600">
                  <a:shade val="50000"/>
                </a:srgbClr>
              </a:solidFill>
            </a:endParaRPr>
          </a:p>
        </p:txBody>
      </p:sp>
      <p:sp>
        <p:nvSpPr>
          <p:cNvPr id="18" name="Espaço Reservado para Rodapé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pt-BR">
              <a:solidFill>
                <a:srgbClr val="FF8600">
                  <a:shade val="50000"/>
                </a:srgb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9EC00938-2F74-4CA5-B636-632EBB0AF7AD}" type="slidenum">
              <a:rPr lang="pt-BR" smtClean="0">
                <a:solidFill>
                  <a:srgbClr val="FF8600">
                    <a:shade val="50000"/>
                  </a:srgbClr>
                </a:solidFill>
              </a:rPr>
              <a:pPr/>
              <a:t>‹nº›</a:t>
            </a:fld>
            <a:endParaRPr lang="pt-BR">
              <a:solidFill>
                <a:srgbClr val="FF8600">
                  <a:shade val="50000"/>
                </a:srgb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5" r:id="rId1"/>
    <p:sldLayoutId id="2147484106" r:id="rId2"/>
    <p:sldLayoutId id="2147484107" r:id="rId3"/>
    <p:sldLayoutId id="2147484108" r:id="rId4"/>
    <p:sldLayoutId id="2147484109" r:id="rId5"/>
    <p:sldLayoutId id="2147484110" r:id="rId6"/>
    <p:sldLayoutId id="2147484111" r:id="rId7"/>
    <p:sldLayoutId id="2147484112" r:id="rId8"/>
    <p:sldLayoutId id="2147484113" r:id="rId9"/>
    <p:sldLayoutId id="2147484114" r:id="rId10"/>
    <p:sldLayoutId id="214748411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de cantos arredondados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de cantos arredondados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spaço Reservado para Título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pt-BR"/>
              <a:t>Clique para editar o texto mestre</a:t>
            </a:r>
          </a:p>
          <a:p>
            <a:pPr lvl="1" eaLnBrk="1" latinLnBrk="0" hangingPunct="1"/>
            <a:r>
              <a:rPr kumimoji="0" lang="pt-BR"/>
              <a:t>Segundo nível</a:t>
            </a:r>
          </a:p>
          <a:p>
            <a:pPr lvl="2" eaLnBrk="1" latinLnBrk="0" hangingPunct="1"/>
            <a:r>
              <a:rPr kumimoji="0" lang="pt-BR"/>
              <a:t>Terceiro nível</a:t>
            </a:r>
          </a:p>
          <a:p>
            <a:pPr lvl="3" eaLnBrk="1" latinLnBrk="0" hangingPunct="1"/>
            <a:r>
              <a:rPr kumimoji="0" lang="pt-BR"/>
              <a:t>Quarto nível</a:t>
            </a:r>
          </a:p>
          <a:p>
            <a:pPr lvl="4" eaLnBrk="1" latinLnBrk="0" hangingPunct="1"/>
            <a:r>
              <a:rPr kumimoji="0" lang="pt-BR"/>
              <a:t>Quinto nível</a:t>
            </a:r>
            <a:endParaRPr kumimoji="0" lang="en-US"/>
          </a:p>
        </p:txBody>
      </p:sp>
      <p:sp>
        <p:nvSpPr>
          <p:cNvPr id="25" name="Espaço Reservado para Data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CDF6864A-8F0F-453C-A559-9B4C3CA3E418}" type="datetimeFigureOut">
              <a:rPr lang="pt-BR" smtClean="0">
                <a:solidFill>
                  <a:srgbClr val="FF8600">
                    <a:shade val="50000"/>
                  </a:srgbClr>
                </a:solidFill>
              </a:rPr>
              <a:pPr/>
              <a:t>13/01/2017</a:t>
            </a:fld>
            <a:endParaRPr lang="pt-BR">
              <a:solidFill>
                <a:srgbClr val="FF8600">
                  <a:shade val="50000"/>
                </a:srgbClr>
              </a:solidFill>
            </a:endParaRPr>
          </a:p>
        </p:txBody>
      </p:sp>
      <p:sp>
        <p:nvSpPr>
          <p:cNvPr id="18" name="Espaço Reservado para Rodapé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pt-BR">
              <a:solidFill>
                <a:srgbClr val="FF8600">
                  <a:shade val="50000"/>
                </a:srgb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9EC00938-2F74-4CA5-B636-632EBB0AF7AD}" type="slidenum">
              <a:rPr lang="pt-BR" smtClean="0">
                <a:solidFill>
                  <a:srgbClr val="FF8600">
                    <a:shade val="50000"/>
                  </a:srgbClr>
                </a:solidFill>
              </a:rPr>
              <a:pPr/>
              <a:t>‹nº›</a:t>
            </a:fld>
            <a:endParaRPr lang="pt-BR">
              <a:solidFill>
                <a:srgbClr val="FF8600">
                  <a:shade val="50000"/>
                </a:srgb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9" r:id="rId1"/>
    <p:sldLayoutId id="2147484130" r:id="rId2"/>
    <p:sldLayoutId id="2147484131" r:id="rId3"/>
    <p:sldLayoutId id="2147484132" r:id="rId4"/>
    <p:sldLayoutId id="2147484133" r:id="rId5"/>
    <p:sldLayoutId id="2147484134" r:id="rId6"/>
    <p:sldLayoutId id="2147484135" r:id="rId7"/>
    <p:sldLayoutId id="2147484136" r:id="rId8"/>
    <p:sldLayoutId id="2147484137" r:id="rId9"/>
    <p:sldLayoutId id="2147484138" r:id="rId10"/>
    <p:sldLayoutId id="214748413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7.jpeg"/><Relationship Id="rId7" Type="http://schemas.openxmlformats.org/officeDocument/2006/relationships/diagramColors" Target="../diagrams/colors3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3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musibraille.com.br/eventos/doutorado/video1.mp4" TargetMode="External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usibraille.com.br/eventos/doutorado/video2.mp4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7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hyperlink" Target="http://www.musibraille.com.br/eventos/doutorado/coimbra.mp4" TargetMode="Externa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cchp.org/" TargetMode="External"/><Relationship Id="rId2" Type="http://schemas.openxmlformats.org/officeDocument/2006/relationships/hyperlink" Target="http://teses2.ufrj.br/Teses/COPPE_D/JoseAntonioDosSantosBorges.pdf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icchp.org/programme-icchp" TargetMode="Externa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xmlns="" val="2347517395"/>
              </p:ext>
            </p:extLst>
          </p:nvPr>
        </p:nvGraphicFramePr>
        <p:xfrm>
          <a:off x="-55563" y="2789238"/>
          <a:ext cx="2395315" cy="1279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ítulo 1"/>
          <p:cNvSpPr txBox="1">
            <a:spLocks/>
          </p:cNvSpPr>
          <p:nvPr/>
        </p:nvSpPr>
        <p:spPr>
          <a:xfrm>
            <a:off x="495308" y="2857621"/>
            <a:ext cx="8136904" cy="142575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 dirty="0">
                <a:latin typeface="Arial" pitchFamily="34" charset="0"/>
                <a:cs typeface="Arial" pitchFamily="34" charset="0"/>
              </a:rPr>
              <a:t> </a:t>
            </a:r>
            <a:endParaRPr lang="pt-BR" sz="2400" dirty="0">
              <a:latin typeface="Arial" pitchFamily="34" charset="0"/>
              <a:cs typeface="Arial" pitchFamily="34" charset="0"/>
            </a:endParaRPr>
          </a:p>
          <a:p>
            <a:r>
              <a:rPr lang="pt-BR" sz="2400" dirty="0">
                <a:latin typeface="Arial" pitchFamily="34" charset="0"/>
                <a:cs typeface="Arial" pitchFamily="34" charset="0"/>
              </a:rPr>
              <a:t>A INFOCOMUNICAÇÃO EM HARMONIA COM A MUSICOGRAFIA BRAILLE: proposta de plataforma digital inclusiva</a:t>
            </a:r>
          </a:p>
          <a:p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76673"/>
            <a:ext cx="1728192" cy="1030104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7847" y="461925"/>
            <a:ext cx="2364433" cy="103858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ítulo 1"/>
          <p:cNvSpPr txBox="1">
            <a:spLocks/>
          </p:cNvSpPr>
          <p:nvPr/>
        </p:nvSpPr>
        <p:spPr>
          <a:xfrm>
            <a:off x="408552" y="6093296"/>
            <a:ext cx="8280920" cy="288032"/>
          </a:xfrm>
          <a:prstGeom prst="round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100" b="1" dirty="0">
                <a:solidFill>
                  <a:schemeClr val="bg1">
                    <a:lumMod val="50000"/>
                  </a:schemeClr>
                </a:solidFill>
              </a:rPr>
              <a:t> </a:t>
            </a:r>
            <a:endParaRPr lang="pt-BR" sz="11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pt-BR" sz="1100" dirty="0">
                <a:solidFill>
                  <a:schemeClr val="bg1">
                    <a:lumMod val="50000"/>
                  </a:schemeClr>
                </a:solidFill>
              </a:rPr>
              <a:t>2017</a:t>
            </a:r>
          </a:p>
          <a:p>
            <a:endParaRPr lang="pt-BR" sz="11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521632" y="5020243"/>
            <a:ext cx="6942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>
                <a:latin typeface="Arial" pitchFamily="34" charset="0"/>
                <a:cs typeface="Arial" pitchFamily="34" charset="0"/>
              </a:rPr>
              <a:t>Orientadores: Prof. Doutor Armando Malheiro  </a:t>
            </a:r>
          </a:p>
          <a:p>
            <a:pPr algn="ctr"/>
            <a:r>
              <a:rPr lang="pt-PT" dirty="0">
                <a:latin typeface="Arial" pitchFamily="34" charset="0"/>
                <a:cs typeface="Arial" pitchFamily="34" charset="0"/>
              </a:rPr>
              <a:t>	            Profa Doutora Margarida Almeida 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979712" y="4658332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>
                <a:latin typeface="Arial" pitchFamily="34" charset="0"/>
                <a:cs typeface="Arial" pitchFamily="34" charset="0"/>
              </a:rPr>
              <a:t>Estudante: Dolores Tomé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581117" y="1725108"/>
            <a:ext cx="7968848" cy="646331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pPr algn="ctr"/>
            <a:r>
              <a:rPr lang="pt-BR" dirty="0">
                <a:latin typeface="Arial" pitchFamily="34" charset="0"/>
                <a:cs typeface="Arial" pitchFamily="34" charset="0"/>
              </a:rPr>
              <a:t> Programa Doutoral de Informação e Comunicação em Plataformas Digitais  </a:t>
            </a:r>
          </a:p>
          <a:p>
            <a:pPr algn="ctr"/>
            <a:r>
              <a:rPr lang="pt-BR" dirty="0">
                <a:latin typeface="Arial" pitchFamily="34" charset="0"/>
                <a:cs typeface="Arial" pitchFamily="34" charset="0"/>
              </a:rPr>
              <a:t>Tese de Doutoramento</a:t>
            </a:r>
          </a:p>
        </p:txBody>
      </p:sp>
    </p:spTree>
    <p:extLst>
      <p:ext uri="{BB962C8B-B14F-4D97-AF65-F5344CB8AC3E}">
        <p14:creationId xmlns:p14="http://schemas.microsoft.com/office/powerpoint/2010/main" xmlns="" val="7823378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411224" y="6018298"/>
            <a:ext cx="8280920" cy="288032"/>
          </a:xfrm>
          <a:prstGeom prst="round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100" b="1" dirty="0">
                <a:solidFill>
                  <a:prstClr val="white">
                    <a:lumMod val="50000"/>
                  </a:prstClr>
                </a:solidFill>
              </a:rPr>
              <a:t> </a:t>
            </a:r>
            <a:endParaRPr lang="pt-BR" sz="1100" dirty="0">
              <a:solidFill>
                <a:prstClr val="white">
                  <a:lumMod val="50000"/>
                </a:prstClr>
              </a:solidFill>
            </a:endParaRPr>
          </a:p>
          <a:p>
            <a:r>
              <a:rPr lang="pt-BR" sz="1100" dirty="0">
                <a:solidFill>
                  <a:prstClr val="white">
                    <a:lumMod val="50000"/>
                  </a:prstClr>
                </a:solidFill>
              </a:rPr>
              <a:t>A INFOCOMUNICAÇÃO EM HARMONIA COM A MUSICOGRAFIA BRAILLE: proposta de plataforma digital inclusiva</a:t>
            </a:r>
          </a:p>
          <a:p>
            <a:endParaRPr lang="pt-BR" sz="1100" dirty="0">
              <a:solidFill>
                <a:prstClr val="white">
                  <a:lumMod val="50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539552" y="404664"/>
            <a:ext cx="21602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Introdução</a:t>
            </a: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395536" y="4653136"/>
            <a:ext cx="8268898" cy="1179512"/>
          </a:xfrm>
          <a:prstGeom prst="rect">
            <a:avLst/>
          </a:prstGeom>
          <a:solidFill>
            <a:srgbClr val="EEECE1">
              <a:lumMod val="90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pt-BR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Debater a importância e difusão da Musicografia Braille no processo infocomunicacional com infraestrutura tecnológica como ferramenta para o desenvolvimento da atividade em música para os cegos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467544" y="1023119"/>
            <a:ext cx="2749471" cy="400110"/>
          </a:xfrm>
          <a:prstGeom prst="rect">
            <a:avLst/>
          </a:prstGeom>
          <a:solidFill>
            <a:srgbClr val="EEECE1">
              <a:lumMod val="90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pt-BR" sz="2000" kern="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Ciência da Informação</a:t>
            </a:r>
          </a:p>
        </p:txBody>
      </p:sp>
      <p:cxnSp>
        <p:nvCxnSpPr>
          <p:cNvPr id="8" name="Conector em curva 7"/>
          <p:cNvCxnSpPr/>
          <p:nvPr/>
        </p:nvCxnSpPr>
        <p:spPr>
          <a:xfrm rot="16200000" flipH="1">
            <a:off x="508789" y="1598011"/>
            <a:ext cx="1036448" cy="686887"/>
          </a:xfrm>
          <a:prstGeom prst="curvedConnector3">
            <a:avLst/>
          </a:prstGeom>
          <a:noFill/>
          <a:ln w="38100" cap="flat" cmpd="sng" algn="ctr">
            <a:solidFill>
              <a:schemeClr val="tx1"/>
            </a:solidFill>
            <a:prstDash val="solid"/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pic>
        <p:nvPicPr>
          <p:cNvPr id="9" name="Picture 4" descr="C:\Users\Alcione\AppData\Local\Microsoft\Windows\Temporary Internet Files\Content.IE5\MMXVUDLQ\MC900436321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72534"/>
            <a:ext cx="2276546" cy="2276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ixaDeTexto 9"/>
          <p:cNvSpPr txBox="1"/>
          <p:nvPr/>
        </p:nvSpPr>
        <p:spPr>
          <a:xfrm>
            <a:off x="292300" y="2419156"/>
            <a:ext cx="20080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teia de </a:t>
            </a:r>
          </a:p>
          <a:p>
            <a:pPr algn="ctr"/>
            <a:r>
              <a:rPr lang="pt-BR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formulações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1600303" y="1660738"/>
            <a:ext cx="10971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acesso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1922513" y="2175247"/>
            <a:ext cx="19294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disseminação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2318299" y="2852936"/>
            <a:ext cx="11429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registro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1835696" y="3501008"/>
            <a:ext cx="17407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organização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3707904" y="1124744"/>
            <a:ext cx="1753581" cy="2923877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pt-BR" kern="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das</a:t>
            </a:r>
          </a:p>
          <a:p>
            <a:pPr>
              <a:defRPr/>
            </a:pPr>
            <a:r>
              <a:rPr lang="pt-BR" kern="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informações</a:t>
            </a:r>
          </a:p>
          <a:p>
            <a:pPr>
              <a:defRPr/>
            </a:pPr>
            <a:r>
              <a:rPr lang="pt-BR" kern="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produzidas </a:t>
            </a:r>
          </a:p>
          <a:p>
            <a:pPr>
              <a:defRPr/>
            </a:pPr>
            <a:r>
              <a:rPr lang="pt-BR" kern="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para</a:t>
            </a:r>
          </a:p>
          <a:p>
            <a:pPr>
              <a:defRPr/>
            </a:pPr>
            <a:r>
              <a:rPr lang="pt-BR" kern="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que </a:t>
            </a:r>
          </a:p>
          <a:p>
            <a:pPr>
              <a:defRPr/>
            </a:pPr>
            <a:r>
              <a:rPr lang="pt-BR" kern="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sejam </a:t>
            </a:r>
          </a:p>
          <a:p>
            <a:pPr>
              <a:defRPr/>
            </a:pPr>
            <a:r>
              <a:rPr lang="pt-BR" sz="2000" kern="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transformadas</a:t>
            </a:r>
            <a:r>
              <a:rPr lang="pt-BR" kern="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defRPr/>
            </a:pPr>
            <a:r>
              <a:rPr lang="pt-BR" kern="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em </a:t>
            </a:r>
          </a:p>
          <a:p>
            <a:pPr>
              <a:defRPr/>
            </a:pPr>
            <a:r>
              <a:rPr lang="pt-BR" kern="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realidades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6012160" y="806232"/>
            <a:ext cx="2654072" cy="369332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pt-BR" kern="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sugere propostas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5878368" y="1274226"/>
            <a:ext cx="2813776" cy="92333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pt-BR" kern="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à literacia da musicografia </a:t>
            </a:r>
          </a:p>
          <a:p>
            <a:pPr algn="ctr">
              <a:defRPr/>
            </a:pPr>
            <a:r>
              <a:rPr lang="pt-BR" kern="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Braille informacional</a:t>
            </a:r>
          </a:p>
        </p:txBody>
      </p:sp>
      <p:sp>
        <p:nvSpPr>
          <p:cNvPr id="21" name="CaixaDeTexto 20"/>
          <p:cNvSpPr txBox="1"/>
          <p:nvPr/>
        </p:nvSpPr>
        <p:spPr>
          <a:xfrm>
            <a:off x="6094392" y="2285071"/>
            <a:ext cx="2510056" cy="203132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pt-BR" kern="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priorizando a</a:t>
            </a:r>
          </a:p>
          <a:p>
            <a:pPr>
              <a:defRPr/>
            </a:pPr>
            <a:r>
              <a:rPr lang="pt-BR" kern="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autonomia e cidadania</a:t>
            </a:r>
          </a:p>
          <a:p>
            <a:pPr>
              <a:defRPr/>
            </a:pPr>
            <a:r>
              <a:rPr lang="pt-BR" kern="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que devem permear</a:t>
            </a:r>
          </a:p>
          <a:p>
            <a:pPr>
              <a:defRPr/>
            </a:pPr>
            <a:r>
              <a:rPr lang="pt-BR" kern="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ações a serem </a:t>
            </a:r>
          </a:p>
          <a:p>
            <a:pPr>
              <a:defRPr/>
            </a:pPr>
            <a:r>
              <a:rPr lang="pt-BR" kern="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aplicadas a povos</a:t>
            </a:r>
          </a:p>
          <a:p>
            <a:pPr>
              <a:defRPr/>
            </a:pPr>
            <a:r>
              <a:rPr lang="pt-BR" kern="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com características</a:t>
            </a:r>
          </a:p>
          <a:p>
            <a:pPr>
              <a:defRPr/>
            </a:pPr>
            <a:r>
              <a:rPr lang="pt-BR" kern="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distintas</a:t>
            </a:r>
          </a:p>
        </p:txBody>
      </p:sp>
      <p:cxnSp>
        <p:nvCxnSpPr>
          <p:cNvPr id="22" name="Conector reto 21"/>
          <p:cNvCxnSpPr/>
          <p:nvPr/>
        </p:nvCxnSpPr>
        <p:spPr>
          <a:xfrm flipV="1">
            <a:off x="5563524" y="1001425"/>
            <a:ext cx="0" cy="1854205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</a:ln>
          <a:effectLst/>
        </p:spPr>
      </p:cxnSp>
      <p:cxnSp>
        <p:nvCxnSpPr>
          <p:cNvPr id="23" name="Conector de seta reta 22"/>
          <p:cNvCxnSpPr/>
          <p:nvPr/>
        </p:nvCxnSpPr>
        <p:spPr>
          <a:xfrm flipV="1">
            <a:off x="5563524" y="989439"/>
            <a:ext cx="448636" cy="1459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tailEnd type="arrow"/>
          </a:ln>
          <a:effectLst/>
        </p:spPr>
      </p:cxnSp>
      <p:cxnSp>
        <p:nvCxnSpPr>
          <p:cNvPr id="26" name="Conector reto 25"/>
          <p:cNvCxnSpPr/>
          <p:nvPr/>
        </p:nvCxnSpPr>
        <p:spPr>
          <a:xfrm flipH="1">
            <a:off x="5461485" y="2852936"/>
            <a:ext cx="10203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0434832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411224" y="6018298"/>
            <a:ext cx="8280920" cy="288032"/>
          </a:xfrm>
          <a:prstGeom prst="round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100" b="1" dirty="0">
                <a:solidFill>
                  <a:prstClr val="white">
                    <a:lumMod val="50000"/>
                  </a:prstClr>
                </a:solidFill>
              </a:rPr>
              <a:t> </a:t>
            </a:r>
            <a:endParaRPr lang="pt-BR" sz="1100" dirty="0">
              <a:solidFill>
                <a:prstClr val="white">
                  <a:lumMod val="50000"/>
                </a:prstClr>
              </a:solidFill>
            </a:endParaRPr>
          </a:p>
          <a:p>
            <a:r>
              <a:rPr lang="pt-BR" sz="1100" dirty="0">
                <a:solidFill>
                  <a:prstClr val="white">
                    <a:lumMod val="50000"/>
                  </a:prstClr>
                </a:solidFill>
              </a:rPr>
              <a:t>A INFOCOMUNICAÇÃO EM HARMONIA COM A MUSICOGRAFIA BRAILLE: proposta de plataforma digital inclusiva</a:t>
            </a:r>
          </a:p>
          <a:p>
            <a:endParaRPr lang="pt-BR" sz="1100" dirty="0">
              <a:solidFill>
                <a:prstClr val="white">
                  <a:lumMod val="50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428343" y="1493983"/>
            <a:ext cx="8263801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A investigação posiciona-se no contexto dos novos paradigmas</a:t>
            </a:r>
          </a:p>
          <a:p>
            <a:pPr algn="ctr"/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epistemológicos da Ciência da Informação e Comunicação e concretiza-se por</a:t>
            </a:r>
          </a:p>
          <a:p>
            <a:pPr algn="ctr"/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meio de um estudo exploratório cujo foco recai no cotidiano das pessoas</a:t>
            </a:r>
          </a:p>
          <a:p>
            <a:pPr algn="ctr"/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cegas, enquadrado pelo paradigma tecnológico, na medida em que este </a:t>
            </a:r>
          </a:p>
          <a:p>
            <a:pPr algn="ctr"/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permita compreender e concretizar o tecido de relações entre Tiflologia e</a:t>
            </a:r>
          </a:p>
          <a:p>
            <a:pPr algn="ctr"/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Musicografia Braille. A plataforma MUSIBRAILLE  tem a compreensão de</a:t>
            </a:r>
          </a:p>
          <a:p>
            <a:pPr algn="ctr"/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querer anular a lacuna comunicacional com a área musical, em todos os níveis</a:t>
            </a:r>
          </a:p>
          <a:p>
            <a:pPr algn="ctr"/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de profissionalização, entre às pessoas cegas.</a:t>
            </a:r>
          </a:p>
          <a:p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68758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411224" y="6539858"/>
            <a:ext cx="8280920" cy="288032"/>
          </a:xfrm>
          <a:prstGeom prst="round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100" b="1" dirty="0">
                <a:solidFill>
                  <a:prstClr val="white">
                    <a:lumMod val="50000"/>
                  </a:prstClr>
                </a:solidFill>
              </a:rPr>
              <a:t> </a:t>
            </a:r>
            <a:endParaRPr lang="pt-BR" sz="1100" dirty="0">
              <a:solidFill>
                <a:prstClr val="white">
                  <a:lumMod val="50000"/>
                </a:prstClr>
              </a:solidFill>
            </a:endParaRPr>
          </a:p>
          <a:p>
            <a:r>
              <a:rPr lang="pt-BR" sz="1100" dirty="0">
                <a:solidFill>
                  <a:prstClr val="white">
                    <a:lumMod val="50000"/>
                  </a:prstClr>
                </a:solidFill>
              </a:rPr>
              <a:t>A INFOCOMUNICAÇÃO EM HARMONIA COM A MUSICOGRAFIA BRAILLE: proposta de plataforma digital inclusiva</a:t>
            </a:r>
          </a:p>
          <a:p>
            <a:endParaRPr lang="pt-BR" sz="1100" dirty="0">
              <a:solidFill>
                <a:prstClr val="white">
                  <a:lumMod val="50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895144" y="-56880"/>
            <a:ext cx="73087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kern="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Pertinência do Trabalho e Motivação da Pesquisa</a:t>
            </a:r>
            <a:endParaRPr lang="pt-BR" sz="1200" kern="0" dirty="0">
              <a:solidFill>
                <a:prstClr val="black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 rot="20775109">
            <a:off x="355136" y="649828"/>
            <a:ext cx="2444478" cy="46166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349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just"/>
            <a:r>
              <a:rPr lang="pt-BR" sz="2400" dirty="0">
                <a:solidFill>
                  <a:srgbClr val="1F497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 Sistema Braille</a:t>
            </a:r>
          </a:p>
        </p:txBody>
      </p:sp>
      <p:sp>
        <p:nvSpPr>
          <p:cNvPr id="5" name="Rectangle 47"/>
          <p:cNvSpPr/>
          <p:nvPr/>
        </p:nvSpPr>
        <p:spPr>
          <a:xfrm>
            <a:off x="3563888" y="3645024"/>
            <a:ext cx="2016224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300" kern="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Cela Braille</a:t>
            </a:r>
          </a:p>
        </p:txBody>
      </p:sp>
      <p:sp>
        <p:nvSpPr>
          <p:cNvPr id="6" name="Rectangle 25"/>
          <p:cNvSpPr>
            <a:spLocks noChangeArrowheads="1"/>
          </p:cNvSpPr>
          <p:nvPr/>
        </p:nvSpPr>
        <p:spPr bwMode="auto">
          <a:xfrm>
            <a:off x="1511696" y="3609528"/>
            <a:ext cx="1403350" cy="2160588"/>
          </a:xfrm>
          <a:prstGeom prst="rect">
            <a:avLst/>
          </a:prstGeom>
          <a:noFill/>
          <a:ln w="7938">
            <a:solidFill>
              <a:srgbClr val="1F1A17"/>
            </a:solidFill>
            <a:miter lim="800000"/>
            <a:headEnd/>
            <a:tailEnd/>
          </a:ln>
        </p:spPr>
        <p:txBody>
          <a:bodyPr/>
          <a:lstStyle/>
          <a:p>
            <a:endParaRPr lang="pt-PT" kern="0">
              <a:solidFill>
                <a:prstClr val="white"/>
              </a:solidFill>
            </a:endParaRPr>
          </a:p>
        </p:txBody>
      </p:sp>
      <p:grpSp>
        <p:nvGrpSpPr>
          <p:cNvPr id="7" name="Group 48"/>
          <p:cNvGrpSpPr>
            <a:grpSpLocks/>
          </p:cNvGrpSpPr>
          <p:nvPr/>
        </p:nvGrpSpPr>
        <p:grpSpPr bwMode="auto">
          <a:xfrm>
            <a:off x="1019571" y="3682553"/>
            <a:ext cx="1117600" cy="565150"/>
            <a:chOff x="552" y="2002"/>
            <a:chExt cx="704" cy="356"/>
          </a:xfrm>
        </p:grpSpPr>
        <p:sp>
          <p:nvSpPr>
            <p:cNvPr id="8" name="Oval 20"/>
            <p:cNvSpPr>
              <a:spLocks noChangeArrowheads="1"/>
            </p:cNvSpPr>
            <p:nvPr/>
          </p:nvSpPr>
          <p:spPr bwMode="auto">
            <a:xfrm>
              <a:off x="930" y="2024"/>
              <a:ext cx="326" cy="334"/>
            </a:xfrm>
            <a:prstGeom prst="ellipse">
              <a:avLst/>
            </a:prstGeom>
            <a:solidFill>
              <a:sysClr val="windowText" lastClr="000000"/>
            </a:solidFill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PT" kern="0">
                <a:solidFill>
                  <a:prstClr val="white"/>
                </a:solidFill>
              </a:endParaRPr>
            </a:p>
          </p:txBody>
        </p:sp>
        <p:sp>
          <p:nvSpPr>
            <p:cNvPr id="9" name="Text Box 26"/>
            <p:cNvSpPr txBox="1">
              <a:spLocks noChangeArrowheads="1"/>
            </p:cNvSpPr>
            <p:nvPr/>
          </p:nvSpPr>
          <p:spPr bwMode="auto">
            <a:xfrm>
              <a:off x="552" y="2002"/>
              <a:ext cx="241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kern="0">
                  <a:solidFill>
                    <a:prstClr val="white"/>
                  </a:solidFill>
                </a:rPr>
                <a:t>1</a:t>
              </a:r>
            </a:p>
          </p:txBody>
        </p:sp>
      </p:grpSp>
      <p:grpSp>
        <p:nvGrpSpPr>
          <p:cNvPr id="10" name="Group 49"/>
          <p:cNvGrpSpPr>
            <a:grpSpLocks/>
          </p:cNvGrpSpPr>
          <p:nvPr/>
        </p:nvGrpSpPr>
        <p:grpSpPr bwMode="auto">
          <a:xfrm>
            <a:off x="1019571" y="4365178"/>
            <a:ext cx="1127125" cy="573088"/>
            <a:chOff x="552" y="2432"/>
            <a:chExt cx="710" cy="361"/>
          </a:xfrm>
        </p:grpSpPr>
        <p:sp>
          <p:nvSpPr>
            <p:cNvPr id="11" name="Oval 24"/>
            <p:cNvSpPr>
              <a:spLocks noChangeArrowheads="1"/>
            </p:cNvSpPr>
            <p:nvPr/>
          </p:nvSpPr>
          <p:spPr bwMode="auto">
            <a:xfrm>
              <a:off x="936" y="2458"/>
              <a:ext cx="326" cy="335"/>
            </a:xfrm>
            <a:prstGeom prst="ellipse">
              <a:avLst/>
            </a:prstGeom>
            <a:solidFill>
              <a:sysClr val="windowText" lastClr="000000"/>
            </a:solidFill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PT" kern="0">
                <a:solidFill>
                  <a:prstClr val="white"/>
                </a:solidFill>
              </a:endParaRPr>
            </a:p>
          </p:txBody>
        </p:sp>
        <p:sp>
          <p:nvSpPr>
            <p:cNvPr id="12" name="Text Box 36"/>
            <p:cNvSpPr txBox="1">
              <a:spLocks noChangeArrowheads="1"/>
            </p:cNvSpPr>
            <p:nvPr/>
          </p:nvSpPr>
          <p:spPr bwMode="auto">
            <a:xfrm>
              <a:off x="552" y="2432"/>
              <a:ext cx="241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kern="0">
                  <a:solidFill>
                    <a:prstClr val="white"/>
                  </a:solidFill>
                </a:rPr>
                <a:t>2</a:t>
              </a:r>
            </a:p>
          </p:txBody>
        </p:sp>
      </p:grpSp>
      <p:grpSp>
        <p:nvGrpSpPr>
          <p:cNvPr id="13" name="Group 50"/>
          <p:cNvGrpSpPr>
            <a:grpSpLocks/>
          </p:cNvGrpSpPr>
          <p:nvPr/>
        </p:nvGrpSpPr>
        <p:grpSpPr bwMode="auto">
          <a:xfrm>
            <a:off x="1019571" y="5117653"/>
            <a:ext cx="1127125" cy="531813"/>
            <a:chOff x="552" y="2906"/>
            <a:chExt cx="710" cy="335"/>
          </a:xfrm>
        </p:grpSpPr>
        <p:sp>
          <p:nvSpPr>
            <p:cNvPr id="14" name="Oval 19"/>
            <p:cNvSpPr>
              <a:spLocks noChangeArrowheads="1"/>
            </p:cNvSpPr>
            <p:nvPr/>
          </p:nvSpPr>
          <p:spPr bwMode="auto">
            <a:xfrm>
              <a:off x="936" y="2906"/>
              <a:ext cx="326" cy="335"/>
            </a:xfrm>
            <a:prstGeom prst="ellipse">
              <a:avLst/>
            </a:prstGeom>
            <a:solidFill>
              <a:sysClr val="windowText" lastClr="000000"/>
            </a:solidFill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PT" kern="0">
                <a:solidFill>
                  <a:prstClr val="white"/>
                </a:solidFill>
              </a:endParaRPr>
            </a:p>
          </p:txBody>
        </p:sp>
        <p:sp>
          <p:nvSpPr>
            <p:cNvPr id="15" name="Text Box 38"/>
            <p:cNvSpPr txBox="1">
              <a:spLocks noChangeArrowheads="1"/>
            </p:cNvSpPr>
            <p:nvPr/>
          </p:nvSpPr>
          <p:spPr bwMode="auto">
            <a:xfrm>
              <a:off x="552" y="2908"/>
              <a:ext cx="241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kern="0">
                  <a:solidFill>
                    <a:prstClr val="white"/>
                  </a:solidFill>
                </a:rPr>
                <a:t>3</a:t>
              </a:r>
            </a:p>
          </p:txBody>
        </p:sp>
      </p:grpSp>
      <p:grpSp>
        <p:nvGrpSpPr>
          <p:cNvPr id="16" name="Group 51"/>
          <p:cNvGrpSpPr>
            <a:grpSpLocks/>
          </p:cNvGrpSpPr>
          <p:nvPr/>
        </p:nvGrpSpPr>
        <p:grpSpPr bwMode="auto">
          <a:xfrm>
            <a:off x="2313384" y="3665091"/>
            <a:ext cx="1069975" cy="565150"/>
            <a:chOff x="1367" y="1991"/>
            <a:chExt cx="674" cy="356"/>
          </a:xfrm>
        </p:grpSpPr>
        <p:sp>
          <p:nvSpPr>
            <p:cNvPr id="17" name="Oval 21"/>
            <p:cNvSpPr>
              <a:spLocks noChangeArrowheads="1"/>
            </p:cNvSpPr>
            <p:nvPr/>
          </p:nvSpPr>
          <p:spPr bwMode="auto">
            <a:xfrm>
              <a:off x="1367" y="2013"/>
              <a:ext cx="327" cy="334"/>
            </a:xfrm>
            <a:prstGeom prst="ellipse">
              <a:avLst/>
            </a:prstGeom>
            <a:solidFill>
              <a:sysClr val="windowText" lastClr="000000"/>
            </a:solidFill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PT" kern="0">
                <a:solidFill>
                  <a:prstClr val="white"/>
                </a:solidFill>
              </a:endParaRPr>
            </a:p>
          </p:txBody>
        </p:sp>
        <p:sp>
          <p:nvSpPr>
            <p:cNvPr id="18" name="Text Box 41"/>
            <p:cNvSpPr txBox="1">
              <a:spLocks noChangeArrowheads="1"/>
            </p:cNvSpPr>
            <p:nvPr/>
          </p:nvSpPr>
          <p:spPr bwMode="auto">
            <a:xfrm>
              <a:off x="1800" y="1991"/>
              <a:ext cx="241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kern="0">
                  <a:solidFill>
                    <a:prstClr val="white"/>
                  </a:solidFill>
                </a:rPr>
                <a:t>4</a:t>
              </a:r>
            </a:p>
          </p:txBody>
        </p:sp>
      </p:grpSp>
      <p:grpSp>
        <p:nvGrpSpPr>
          <p:cNvPr id="19" name="Group 52"/>
          <p:cNvGrpSpPr>
            <a:grpSpLocks/>
          </p:cNvGrpSpPr>
          <p:nvPr/>
        </p:nvGrpSpPr>
        <p:grpSpPr bwMode="auto">
          <a:xfrm>
            <a:off x="2313384" y="4349303"/>
            <a:ext cx="1069975" cy="588963"/>
            <a:chOff x="1367" y="2422"/>
            <a:chExt cx="674" cy="371"/>
          </a:xfrm>
        </p:grpSpPr>
        <p:sp>
          <p:nvSpPr>
            <p:cNvPr id="20" name="Oval 22"/>
            <p:cNvSpPr>
              <a:spLocks noChangeArrowheads="1"/>
            </p:cNvSpPr>
            <p:nvPr/>
          </p:nvSpPr>
          <p:spPr bwMode="auto">
            <a:xfrm>
              <a:off x="1367" y="2458"/>
              <a:ext cx="327" cy="335"/>
            </a:xfrm>
            <a:prstGeom prst="ellipse">
              <a:avLst/>
            </a:prstGeom>
            <a:solidFill>
              <a:sysClr val="windowText" lastClr="000000"/>
            </a:solidFill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PT" kern="0">
                <a:solidFill>
                  <a:prstClr val="white"/>
                </a:solidFill>
              </a:endParaRPr>
            </a:p>
          </p:txBody>
        </p:sp>
        <p:sp>
          <p:nvSpPr>
            <p:cNvPr id="21" name="Text Box 42"/>
            <p:cNvSpPr txBox="1">
              <a:spLocks noChangeArrowheads="1"/>
            </p:cNvSpPr>
            <p:nvPr/>
          </p:nvSpPr>
          <p:spPr bwMode="auto">
            <a:xfrm>
              <a:off x="1800" y="2422"/>
              <a:ext cx="241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kern="0">
                  <a:solidFill>
                    <a:prstClr val="white"/>
                  </a:solidFill>
                </a:rPr>
                <a:t>5</a:t>
              </a:r>
            </a:p>
          </p:txBody>
        </p:sp>
      </p:grpSp>
      <p:grpSp>
        <p:nvGrpSpPr>
          <p:cNvPr id="22" name="Group 53"/>
          <p:cNvGrpSpPr>
            <a:grpSpLocks/>
          </p:cNvGrpSpPr>
          <p:nvPr/>
        </p:nvGrpSpPr>
        <p:grpSpPr bwMode="auto">
          <a:xfrm>
            <a:off x="2313384" y="5117653"/>
            <a:ext cx="1069975" cy="531813"/>
            <a:chOff x="1367" y="2906"/>
            <a:chExt cx="674" cy="335"/>
          </a:xfrm>
        </p:grpSpPr>
        <p:sp>
          <p:nvSpPr>
            <p:cNvPr id="23" name="Oval 23"/>
            <p:cNvSpPr>
              <a:spLocks noChangeArrowheads="1"/>
            </p:cNvSpPr>
            <p:nvPr/>
          </p:nvSpPr>
          <p:spPr bwMode="auto">
            <a:xfrm>
              <a:off x="1367" y="2906"/>
              <a:ext cx="327" cy="335"/>
            </a:xfrm>
            <a:prstGeom prst="ellipse">
              <a:avLst/>
            </a:prstGeom>
            <a:solidFill>
              <a:sysClr val="windowText" lastClr="000000"/>
            </a:solidFill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PT" kern="0">
                <a:solidFill>
                  <a:prstClr val="white"/>
                </a:solidFill>
              </a:endParaRPr>
            </a:p>
          </p:txBody>
        </p:sp>
        <p:sp>
          <p:nvSpPr>
            <p:cNvPr id="24" name="Text Box 44"/>
            <p:cNvSpPr txBox="1">
              <a:spLocks noChangeArrowheads="1"/>
            </p:cNvSpPr>
            <p:nvPr/>
          </p:nvSpPr>
          <p:spPr bwMode="auto">
            <a:xfrm>
              <a:off x="1800" y="2908"/>
              <a:ext cx="241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kern="0">
                  <a:solidFill>
                    <a:prstClr val="white"/>
                  </a:solidFill>
                </a:rPr>
                <a:t>6</a:t>
              </a:r>
            </a:p>
          </p:txBody>
        </p:sp>
      </p:grpSp>
      <p:sp>
        <p:nvSpPr>
          <p:cNvPr id="25" name="Rectangle 17"/>
          <p:cNvSpPr>
            <a:spLocks noChangeArrowheads="1"/>
          </p:cNvSpPr>
          <p:nvPr/>
        </p:nvSpPr>
        <p:spPr bwMode="auto">
          <a:xfrm>
            <a:off x="6142434" y="3573016"/>
            <a:ext cx="1417637" cy="2160587"/>
          </a:xfrm>
          <a:prstGeom prst="rect">
            <a:avLst/>
          </a:prstGeom>
          <a:noFill/>
          <a:ln w="7938">
            <a:solidFill>
              <a:srgbClr val="1F1A17"/>
            </a:solidFill>
            <a:miter lim="800000"/>
            <a:headEnd/>
            <a:tailEnd/>
          </a:ln>
        </p:spPr>
        <p:txBody>
          <a:bodyPr/>
          <a:lstStyle/>
          <a:p>
            <a:endParaRPr lang="pt-PT" kern="0">
              <a:solidFill>
                <a:prstClr val="white"/>
              </a:solidFill>
            </a:endParaRPr>
          </a:p>
        </p:txBody>
      </p:sp>
      <p:grpSp>
        <p:nvGrpSpPr>
          <p:cNvPr id="26" name="Group 54"/>
          <p:cNvGrpSpPr>
            <a:grpSpLocks/>
          </p:cNvGrpSpPr>
          <p:nvPr/>
        </p:nvGrpSpPr>
        <p:grpSpPr bwMode="auto">
          <a:xfrm>
            <a:off x="5664596" y="3663503"/>
            <a:ext cx="1119188" cy="530225"/>
            <a:chOff x="3478" y="1990"/>
            <a:chExt cx="705" cy="334"/>
          </a:xfrm>
        </p:grpSpPr>
        <p:sp>
          <p:nvSpPr>
            <p:cNvPr id="27" name="Oval 12"/>
            <p:cNvSpPr>
              <a:spLocks noChangeArrowheads="1"/>
            </p:cNvSpPr>
            <p:nvPr/>
          </p:nvSpPr>
          <p:spPr bwMode="auto">
            <a:xfrm>
              <a:off x="3854" y="1990"/>
              <a:ext cx="329" cy="334"/>
            </a:xfrm>
            <a:prstGeom prst="ellipse">
              <a:avLst/>
            </a:prstGeom>
            <a:solidFill>
              <a:sysClr val="window" lastClr="FFFFFF"/>
            </a:solidFill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PT" kern="0">
                <a:solidFill>
                  <a:prstClr val="white"/>
                </a:solidFill>
              </a:endParaRPr>
            </a:p>
          </p:txBody>
        </p:sp>
        <p:sp>
          <p:nvSpPr>
            <p:cNvPr id="28" name="Text Box 35"/>
            <p:cNvSpPr txBox="1">
              <a:spLocks noChangeArrowheads="1"/>
            </p:cNvSpPr>
            <p:nvPr/>
          </p:nvSpPr>
          <p:spPr bwMode="auto">
            <a:xfrm>
              <a:off x="3478" y="1991"/>
              <a:ext cx="241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kern="0">
                  <a:solidFill>
                    <a:prstClr val="white"/>
                  </a:solidFill>
                </a:rPr>
                <a:t>1</a:t>
              </a:r>
            </a:p>
          </p:txBody>
        </p:sp>
      </p:grpSp>
      <p:grpSp>
        <p:nvGrpSpPr>
          <p:cNvPr id="29" name="Group 55"/>
          <p:cNvGrpSpPr>
            <a:grpSpLocks/>
          </p:cNvGrpSpPr>
          <p:nvPr/>
        </p:nvGrpSpPr>
        <p:grpSpPr bwMode="auto">
          <a:xfrm>
            <a:off x="5664596" y="4365178"/>
            <a:ext cx="1119188" cy="536575"/>
            <a:chOff x="3478" y="2432"/>
            <a:chExt cx="705" cy="338"/>
          </a:xfrm>
        </p:grpSpPr>
        <p:sp>
          <p:nvSpPr>
            <p:cNvPr id="30" name="Oval 16"/>
            <p:cNvSpPr>
              <a:spLocks noChangeArrowheads="1"/>
            </p:cNvSpPr>
            <p:nvPr/>
          </p:nvSpPr>
          <p:spPr bwMode="auto">
            <a:xfrm>
              <a:off x="3854" y="2435"/>
              <a:ext cx="329" cy="335"/>
            </a:xfrm>
            <a:prstGeom prst="ellipse">
              <a:avLst/>
            </a:prstGeom>
            <a:solidFill>
              <a:sysClr val="window" lastClr="FFFFFF"/>
            </a:solidFill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PT" kern="0">
                <a:solidFill>
                  <a:prstClr val="white"/>
                </a:solidFill>
              </a:endParaRPr>
            </a:p>
          </p:txBody>
        </p:sp>
        <p:sp>
          <p:nvSpPr>
            <p:cNvPr id="31" name="Text Box 37"/>
            <p:cNvSpPr txBox="1">
              <a:spLocks noChangeArrowheads="1"/>
            </p:cNvSpPr>
            <p:nvPr/>
          </p:nvSpPr>
          <p:spPr bwMode="auto">
            <a:xfrm>
              <a:off x="3478" y="2432"/>
              <a:ext cx="241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kern="0">
                  <a:solidFill>
                    <a:prstClr val="white"/>
                  </a:solidFill>
                </a:rPr>
                <a:t>2</a:t>
              </a:r>
            </a:p>
          </p:txBody>
        </p:sp>
      </p:grpSp>
      <p:grpSp>
        <p:nvGrpSpPr>
          <p:cNvPr id="32" name="Group 56"/>
          <p:cNvGrpSpPr>
            <a:grpSpLocks/>
          </p:cNvGrpSpPr>
          <p:nvPr/>
        </p:nvGrpSpPr>
        <p:grpSpPr bwMode="auto">
          <a:xfrm>
            <a:off x="5664596" y="5081141"/>
            <a:ext cx="1119188" cy="531812"/>
            <a:chOff x="3478" y="2883"/>
            <a:chExt cx="705" cy="335"/>
          </a:xfrm>
        </p:grpSpPr>
        <p:sp>
          <p:nvSpPr>
            <p:cNvPr id="33" name="Oval 11"/>
            <p:cNvSpPr>
              <a:spLocks noChangeArrowheads="1"/>
            </p:cNvSpPr>
            <p:nvPr/>
          </p:nvSpPr>
          <p:spPr bwMode="auto">
            <a:xfrm>
              <a:off x="3854" y="2883"/>
              <a:ext cx="329" cy="335"/>
            </a:xfrm>
            <a:prstGeom prst="ellipse">
              <a:avLst/>
            </a:prstGeom>
            <a:solidFill>
              <a:sysClr val="window" lastClr="FFFFFF"/>
            </a:solidFill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PT" kern="0">
                <a:solidFill>
                  <a:prstClr val="white"/>
                </a:solidFill>
              </a:endParaRPr>
            </a:p>
          </p:txBody>
        </p:sp>
        <p:sp>
          <p:nvSpPr>
            <p:cNvPr id="34" name="Text Box 39"/>
            <p:cNvSpPr txBox="1">
              <a:spLocks noChangeArrowheads="1"/>
            </p:cNvSpPr>
            <p:nvPr/>
          </p:nvSpPr>
          <p:spPr bwMode="auto">
            <a:xfrm>
              <a:off x="3478" y="2885"/>
              <a:ext cx="241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kern="0">
                  <a:solidFill>
                    <a:prstClr val="white"/>
                  </a:solidFill>
                </a:rPr>
                <a:t>3</a:t>
              </a:r>
            </a:p>
          </p:txBody>
        </p:sp>
      </p:grpSp>
      <p:grpSp>
        <p:nvGrpSpPr>
          <p:cNvPr id="35" name="Group 57"/>
          <p:cNvGrpSpPr>
            <a:grpSpLocks/>
          </p:cNvGrpSpPr>
          <p:nvPr/>
        </p:nvGrpSpPr>
        <p:grpSpPr bwMode="auto">
          <a:xfrm>
            <a:off x="6952059" y="3663503"/>
            <a:ext cx="1076325" cy="536575"/>
            <a:chOff x="4289" y="1990"/>
            <a:chExt cx="678" cy="338"/>
          </a:xfrm>
        </p:grpSpPr>
        <p:sp>
          <p:nvSpPr>
            <p:cNvPr id="36" name="Oval 13"/>
            <p:cNvSpPr>
              <a:spLocks noChangeArrowheads="1"/>
            </p:cNvSpPr>
            <p:nvPr/>
          </p:nvSpPr>
          <p:spPr bwMode="auto">
            <a:xfrm>
              <a:off x="4289" y="1990"/>
              <a:ext cx="330" cy="334"/>
            </a:xfrm>
            <a:prstGeom prst="ellipse">
              <a:avLst/>
            </a:prstGeom>
            <a:solidFill>
              <a:sysClr val="window" lastClr="FFFFFF"/>
            </a:solidFill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PT" kern="0">
                <a:solidFill>
                  <a:prstClr val="white"/>
                </a:solidFill>
              </a:endParaRPr>
            </a:p>
          </p:txBody>
        </p:sp>
        <p:sp>
          <p:nvSpPr>
            <p:cNvPr id="37" name="Text Box 40"/>
            <p:cNvSpPr txBox="1">
              <a:spLocks noChangeArrowheads="1"/>
            </p:cNvSpPr>
            <p:nvPr/>
          </p:nvSpPr>
          <p:spPr bwMode="auto">
            <a:xfrm>
              <a:off x="4726" y="2001"/>
              <a:ext cx="241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kern="0">
                  <a:solidFill>
                    <a:prstClr val="white"/>
                  </a:solidFill>
                </a:rPr>
                <a:t>4</a:t>
              </a:r>
            </a:p>
          </p:txBody>
        </p:sp>
      </p:grpSp>
      <p:grpSp>
        <p:nvGrpSpPr>
          <p:cNvPr id="38" name="Group 58"/>
          <p:cNvGrpSpPr>
            <a:grpSpLocks/>
          </p:cNvGrpSpPr>
          <p:nvPr/>
        </p:nvGrpSpPr>
        <p:grpSpPr bwMode="auto">
          <a:xfrm>
            <a:off x="6952059" y="4349303"/>
            <a:ext cx="1076325" cy="552450"/>
            <a:chOff x="4289" y="2422"/>
            <a:chExt cx="678" cy="348"/>
          </a:xfrm>
        </p:grpSpPr>
        <p:sp>
          <p:nvSpPr>
            <p:cNvPr id="39" name="Oval 14"/>
            <p:cNvSpPr>
              <a:spLocks noChangeArrowheads="1"/>
            </p:cNvSpPr>
            <p:nvPr/>
          </p:nvSpPr>
          <p:spPr bwMode="auto">
            <a:xfrm>
              <a:off x="4289" y="2435"/>
              <a:ext cx="330" cy="335"/>
            </a:xfrm>
            <a:prstGeom prst="ellipse">
              <a:avLst/>
            </a:prstGeom>
            <a:solidFill>
              <a:sysClr val="window" lastClr="FFFFFF"/>
            </a:solidFill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PT" kern="0">
                <a:solidFill>
                  <a:prstClr val="white"/>
                </a:solidFill>
              </a:endParaRPr>
            </a:p>
          </p:txBody>
        </p:sp>
        <p:sp>
          <p:nvSpPr>
            <p:cNvPr id="40" name="Text Box 43"/>
            <p:cNvSpPr txBox="1">
              <a:spLocks noChangeArrowheads="1"/>
            </p:cNvSpPr>
            <p:nvPr/>
          </p:nvSpPr>
          <p:spPr bwMode="auto">
            <a:xfrm>
              <a:off x="4726" y="2422"/>
              <a:ext cx="241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kern="0">
                  <a:solidFill>
                    <a:prstClr val="white"/>
                  </a:solidFill>
                </a:rPr>
                <a:t>5</a:t>
              </a:r>
            </a:p>
          </p:txBody>
        </p:sp>
      </p:grpSp>
      <p:grpSp>
        <p:nvGrpSpPr>
          <p:cNvPr id="41" name="Group 59"/>
          <p:cNvGrpSpPr>
            <a:grpSpLocks/>
          </p:cNvGrpSpPr>
          <p:nvPr/>
        </p:nvGrpSpPr>
        <p:grpSpPr bwMode="auto">
          <a:xfrm>
            <a:off x="6952059" y="5081141"/>
            <a:ext cx="1076325" cy="558800"/>
            <a:chOff x="4289" y="2883"/>
            <a:chExt cx="678" cy="352"/>
          </a:xfrm>
        </p:grpSpPr>
        <p:sp>
          <p:nvSpPr>
            <p:cNvPr id="42" name="Oval 15"/>
            <p:cNvSpPr>
              <a:spLocks noChangeArrowheads="1"/>
            </p:cNvSpPr>
            <p:nvPr/>
          </p:nvSpPr>
          <p:spPr bwMode="auto">
            <a:xfrm>
              <a:off x="4289" y="2883"/>
              <a:ext cx="330" cy="335"/>
            </a:xfrm>
            <a:prstGeom prst="ellipse">
              <a:avLst/>
            </a:prstGeom>
            <a:solidFill>
              <a:sysClr val="window" lastClr="FFFFFF"/>
            </a:solidFill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PT" kern="0">
                <a:solidFill>
                  <a:prstClr val="white"/>
                </a:solidFill>
              </a:endParaRPr>
            </a:p>
          </p:txBody>
        </p:sp>
        <p:sp>
          <p:nvSpPr>
            <p:cNvPr id="43" name="Text Box 45"/>
            <p:cNvSpPr txBox="1">
              <a:spLocks noChangeArrowheads="1"/>
            </p:cNvSpPr>
            <p:nvPr/>
          </p:nvSpPr>
          <p:spPr bwMode="auto">
            <a:xfrm>
              <a:off x="4726" y="2908"/>
              <a:ext cx="241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kern="0">
                  <a:solidFill>
                    <a:prstClr val="white"/>
                  </a:solidFill>
                </a:rPr>
                <a:t>6</a:t>
              </a:r>
            </a:p>
          </p:txBody>
        </p:sp>
      </p:grpSp>
      <p:sp>
        <p:nvSpPr>
          <p:cNvPr id="44" name="CaixaDeTexto 43"/>
          <p:cNvSpPr txBox="1"/>
          <p:nvPr/>
        </p:nvSpPr>
        <p:spPr>
          <a:xfrm>
            <a:off x="1115616" y="5879013"/>
            <a:ext cx="69030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1F497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Louis Braille (1809-1852) quando o inventou, pensou na leitura e escrita, na matemática e na música.</a:t>
            </a:r>
          </a:p>
        </p:txBody>
      </p:sp>
      <p:sp>
        <p:nvSpPr>
          <p:cNvPr id="45" name="CaixaDeTexto 44"/>
          <p:cNvSpPr txBox="1"/>
          <p:nvPr/>
        </p:nvSpPr>
        <p:spPr>
          <a:xfrm>
            <a:off x="2510056" y="1228690"/>
            <a:ext cx="6136368" cy="40011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lvl="0" algn="ctr"/>
            <a:r>
              <a:rPr lang="pt-BR" sz="2000" dirty="0">
                <a:solidFill>
                  <a:srgbClr val="1F497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meio natural de leitura e escrita das pessoas cegas</a:t>
            </a:r>
          </a:p>
        </p:txBody>
      </p:sp>
      <p:sp>
        <p:nvSpPr>
          <p:cNvPr id="46" name="CaixaDeTexto 45"/>
          <p:cNvSpPr txBox="1"/>
          <p:nvPr/>
        </p:nvSpPr>
        <p:spPr>
          <a:xfrm>
            <a:off x="997888" y="2166605"/>
            <a:ext cx="2650084" cy="707886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 rtlCol="0">
            <a:spAutoFit/>
          </a:bodyPr>
          <a:lstStyle/>
          <a:p>
            <a:r>
              <a:rPr lang="pt-BR" sz="2000" dirty="0">
                <a:solidFill>
                  <a:srgbClr val="1F497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papel insubstituível e </a:t>
            </a:r>
          </a:p>
          <a:p>
            <a:r>
              <a:rPr lang="pt-BR" sz="2000" dirty="0">
                <a:solidFill>
                  <a:srgbClr val="1F497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decisivo no acesso</a:t>
            </a: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CaixaDeTexto 46"/>
          <p:cNvSpPr txBox="1"/>
          <p:nvPr/>
        </p:nvSpPr>
        <p:spPr>
          <a:xfrm>
            <a:off x="4022224" y="1948840"/>
            <a:ext cx="4602542" cy="1200329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pt-BR" dirty="0">
                <a:solidFill>
                  <a:srgbClr val="1F497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à informação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pt-BR" dirty="0">
                <a:solidFill>
                  <a:srgbClr val="1F497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à cultura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pt-BR" dirty="0">
                <a:solidFill>
                  <a:srgbClr val="1F497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à integração profissional 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pt-BR" dirty="0">
                <a:solidFill>
                  <a:srgbClr val="1F497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ao exercício pleno de direito à cidadania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9" name="Conector de seta reta 48"/>
          <p:cNvCxnSpPr/>
          <p:nvPr/>
        </p:nvCxnSpPr>
        <p:spPr>
          <a:xfrm>
            <a:off x="1115616" y="1258187"/>
            <a:ext cx="216024" cy="796564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 de seta reta 50"/>
          <p:cNvCxnSpPr/>
          <p:nvPr/>
        </p:nvCxnSpPr>
        <p:spPr>
          <a:xfrm>
            <a:off x="2051720" y="1022492"/>
            <a:ext cx="360040" cy="390284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Seta para a direita 57"/>
          <p:cNvSpPr/>
          <p:nvPr/>
        </p:nvSpPr>
        <p:spPr>
          <a:xfrm>
            <a:off x="3764672" y="2343576"/>
            <a:ext cx="144016" cy="325344"/>
          </a:xfrm>
          <a:prstGeom prst="right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8411899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411224" y="6093296"/>
            <a:ext cx="8280920" cy="288032"/>
          </a:xfrm>
          <a:prstGeom prst="round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100" b="1" dirty="0">
                <a:solidFill>
                  <a:schemeClr val="bg1">
                    <a:lumMod val="50000"/>
                  </a:schemeClr>
                </a:solidFill>
              </a:rPr>
              <a:t> </a:t>
            </a:r>
            <a:endParaRPr lang="pt-BR" sz="11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pt-BR" sz="1100" dirty="0">
                <a:solidFill>
                  <a:schemeClr val="bg1">
                    <a:lumMod val="50000"/>
                  </a:schemeClr>
                </a:solidFill>
              </a:rPr>
              <a:t>A INFOCOMUNICAÇÃO EM HARMONIA COM A MUSICOGRAFIA BRAILLE: proposta de plataforma digital inclusiva</a:t>
            </a:r>
          </a:p>
          <a:p>
            <a:endParaRPr lang="pt-BR" sz="11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533974" y="548680"/>
            <a:ext cx="493757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pt-BR" sz="2400" dirty="0"/>
              <a:t>Nasceu a 4 de janeiro de 1809</a:t>
            </a:r>
          </a:p>
          <a:p>
            <a:pPr algn="l"/>
            <a:r>
              <a:rPr lang="pt-BR" sz="2400" dirty="0" err="1"/>
              <a:t>Coupvray</a:t>
            </a:r>
            <a:r>
              <a:rPr lang="pt-BR" sz="2400" dirty="0"/>
              <a:t>, França</a:t>
            </a:r>
          </a:p>
        </p:txBody>
      </p:sp>
      <p:pic>
        <p:nvPicPr>
          <p:cNvPr id="5" name="Picture 5" descr="Foto de Louis Brail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365" y="513853"/>
            <a:ext cx="2735304" cy="2598143"/>
          </a:xfrm>
          <a:prstGeom prst="rect">
            <a:avLst/>
          </a:prstGeom>
          <a:noFill/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53025" y="3125912"/>
            <a:ext cx="36724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pt-BR" b="1" dirty="0"/>
              <a:t>Louis Braille</a:t>
            </a:r>
            <a:r>
              <a:rPr lang="pt-BR" dirty="0"/>
              <a:t> (1809-1852)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4417913" y="1556792"/>
            <a:ext cx="397051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pt-BR" sz="2400" dirty="0"/>
              <a:t>Filiação</a:t>
            </a:r>
          </a:p>
          <a:p>
            <a:pPr algn="l"/>
            <a:r>
              <a:rPr lang="pt-BR" sz="2400" dirty="0"/>
              <a:t>Simon René Braille e </a:t>
            </a:r>
          </a:p>
          <a:p>
            <a:pPr algn="l"/>
            <a:r>
              <a:rPr lang="pt-BR" sz="2400" dirty="0"/>
              <a:t>Monique Baron</a:t>
            </a:r>
          </a:p>
        </p:txBody>
      </p:sp>
      <p:grpSp>
        <p:nvGrpSpPr>
          <p:cNvPr id="8" name="Group 519"/>
          <p:cNvGrpSpPr>
            <a:grpSpLocks/>
          </p:cNvGrpSpPr>
          <p:nvPr/>
        </p:nvGrpSpPr>
        <p:grpSpPr bwMode="auto">
          <a:xfrm>
            <a:off x="578716" y="3956510"/>
            <a:ext cx="7986568" cy="661240"/>
            <a:chOff x="0" y="2704"/>
            <a:chExt cx="5987" cy="562"/>
          </a:xfrm>
        </p:grpSpPr>
        <p:grpSp>
          <p:nvGrpSpPr>
            <p:cNvPr id="9" name="Group 222"/>
            <p:cNvGrpSpPr>
              <a:grpSpLocks/>
            </p:cNvGrpSpPr>
            <p:nvPr/>
          </p:nvGrpSpPr>
          <p:grpSpPr bwMode="auto">
            <a:xfrm>
              <a:off x="2313" y="2704"/>
              <a:ext cx="371" cy="553"/>
              <a:chOff x="264" y="2863"/>
              <a:chExt cx="371" cy="553"/>
            </a:xfrm>
          </p:grpSpPr>
          <p:sp>
            <p:nvSpPr>
              <p:cNvPr id="106" name="Oval 223"/>
              <p:cNvSpPr>
                <a:spLocks noChangeArrowheads="1"/>
              </p:cNvSpPr>
              <p:nvPr/>
            </p:nvSpPr>
            <p:spPr bwMode="auto">
              <a:xfrm>
                <a:off x="295" y="3249"/>
                <a:ext cx="137" cy="13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107" name="Oval 224"/>
              <p:cNvSpPr>
                <a:spLocks noChangeArrowheads="1"/>
              </p:cNvSpPr>
              <p:nvPr/>
            </p:nvSpPr>
            <p:spPr bwMode="auto">
              <a:xfrm>
                <a:off x="295" y="2886"/>
                <a:ext cx="137" cy="13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108" name="Oval 225"/>
              <p:cNvSpPr>
                <a:spLocks noChangeArrowheads="1"/>
              </p:cNvSpPr>
              <p:nvPr/>
            </p:nvSpPr>
            <p:spPr bwMode="auto">
              <a:xfrm>
                <a:off x="476" y="2886"/>
                <a:ext cx="137" cy="13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109" name="Oval 226"/>
              <p:cNvSpPr>
                <a:spLocks noChangeArrowheads="1"/>
              </p:cNvSpPr>
              <p:nvPr/>
            </p:nvSpPr>
            <p:spPr bwMode="auto">
              <a:xfrm>
                <a:off x="476" y="3067"/>
                <a:ext cx="137" cy="13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110" name="Oval 227"/>
              <p:cNvSpPr>
                <a:spLocks noChangeArrowheads="1"/>
              </p:cNvSpPr>
              <p:nvPr/>
            </p:nvSpPr>
            <p:spPr bwMode="auto">
              <a:xfrm>
                <a:off x="476" y="3249"/>
                <a:ext cx="137" cy="13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111" name="Oval 228"/>
              <p:cNvSpPr>
                <a:spLocks noChangeArrowheads="1"/>
              </p:cNvSpPr>
              <p:nvPr/>
            </p:nvSpPr>
            <p:spPr bwMode="auto">
              <a:xfrm>
                <a:off x="295" y="3067"/>
                <a:ext cx="137" cy="13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112" name="Rectangle 229"/>
              <p:cNvSpPr>
                <a:spLocks noChangeArrowheads="1"/>
              </p:cNvSpPr>
              <p:nvPr/>
            </p:nvSpPr>
            <p:spPr bwMode="auto">
              <a:xfrm>
                <a:off x="264" y="2863"/>
                <a:ext cx="371" cy="553"/>
              </a:xfrm>
              <a:prstGeom prst="rect">
                <a:avLst/>
              </a:prstGeom>
              <a:noFill/>
              <a:ln w="7938">
                <a:solidFill>
                  <a:srgbClr val="1F1A17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PT"/>
              </a:p>
            </p:txBody>
          </p:sp>
        </p:grpSp>
        <p:grpSp>
          <p:nvGrpSpPr>
            <p:cNvPr id="10" name="Group 230"/>
            <p:cNvGrpSpPr>
              <a:grpSpLocks/>
            </p:cNvGrpSpPr>
            <p:nvPr/>
          </p:nvGrpSpPr>
          <p:grpSpPr bwMode="auto">
            <a:xfrm>
              <a:off x="1837" y="2713"/>
              <a:ext cx="371" cy="553"/>
              <a:chOff x="264" y="2863"/>
              <a:chExt cx="371" cy="553"/>
            </a:xfrm>
          </p:grpSpPr>
          <p:sp>
            <p:nvSpPr>
              <p:cNvPr id="99" name="Oval 231"/>
              <p:cNvSpPr>
                <a:spLocks noChangeArrowheads="1"/>
              </p:cNvSpPr>
              <p:nvPr/>
            </p:nvSpPr>
            <p:spPr bwMode="auto">
              <a:xfrm>
                <a:off x="295" y="3249"/>
                <a:ext cx="137" cy="13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100" name="Oval 232"/>
              <p:cNvSpPr>
                <a:spLocks noChangeArrowheads="1"/>
              </p:cNvSpPr>
              <p:nvPr/>
            </p:nvSpPr>
            <p:spPr bwMode="auto">
              <a:xfrm>
                <a:off x="295" y="2886"/>
                <a:ext cx="137" cy="13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101" name="Oval 233"/>
              <p:cNvSpPr>
                <a:spLocks noChangeArrowheads="1"/>
              </p:cNvSpPr>
              <p:nvPr/>
            </p:nvSpPr>
            <p:spPr bwMode="auto">
              <a:xfrm>
                <a:off x="476" y="2886"/>
                <a:ext cx="137" cy="13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102" name="Oval 234"/>
              <p:cNvSpPr>
                <a:spLocks noChangeArrowheads="1"/>
              </p:cNvSpPr>
              <p:nvPr/>
            </p:nvSpPr>
            <p:spPr bwMode="auto">
              <a:xfrm>
                <a:off x="476" y="3067"/>
                <a:ext cx="137" cy="13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103" name="Oval 235"/>
              <p:cNvSpPr>
                <a:spLocks noChangeArrowheads="1"/>
              </p:cNvSpPr>
              <p:nvPr/>
            </p:nvSpPr>
            <p:spPr bwMode="auto">
              <a:xfrm>
                <a:off x="476" y="3249"/>
                <a:ext cx="137" cy="13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104" name="Oval 236"/>
              <p:cNvSpPr>
                <a:spLocks noChangeArrowheads="1"/>
              </p:cNvSpPr>
              <p:nvPr/>
            </p:nvSpPr>
            <p:spPr bwMode="auto">
              <a:xfrm>
                <a:off x="295" y="3067"/>
                <a:ext cx="137" cy="13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105" name="Rectangle 237"/>
              <p:cNvSpPr>
                <a:spLocks noChangeArrowheads="1"/>
              </p:cNvSpPr>
              <p:nvPr/>
            </p:nvSpPr>
            <p:spPr bwMode="auto">
              <a:xfrm>
                <a:off x="264" y="2863"/>
                <a:ext cx="371" cy="553"/>
              </a:xfrm>
              <a:prstGeom prst="rect">
                <a:avLst/>
              </a:prstGeom>
              <a:noFill/>
              <a:ln w="7938">
                <a:solidFill>
                  <a:srgbClr val="1F1A17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PT"/>
              </a:p>
            </p:txBody>
          </p:sp>
        </p:grpSp>
        <p:grpSp>
          <p:nvGrpSpPr>
            <p:cNvPr id="11" name="Group 238"/>
            <p:cNvGrpSpPr>
              <a:grpSpLocks/>
            </p:cNvGrpSpPr>
            <p:nvPr/>
          </p:nvGrpSpPr>
          <p:grpSpPr bwMode="auto">
            <a:xfrm>
              <a:off x="2789" y="2704"/>
              <a:ext cx="371" cy="553"/>
              <a:chOff x="264" y="2863"/>
              <a:chExt cx="371" cy="553"/>
            </a:xfrm>
          </p:grpSpPr>
          <p:sp>
            <p:nvSpPr>
              <p:cNvPr id="92" name="Oval 239"/>
              <p:cNvSpPr>
                <a:spLocks noChangeArrowheads="1"/>
              </p:cNvSpPr>
              <p:nvPr/>
            </p:nvSpPr>
            <p:spPr bwMode="auto">
              <a:xfrm>
                <a:off x="295" y="3249"/>
                <a:ext cx="137" cy="13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93" name="Oval 240"/>
              <p:cNvSpPr>
                <a:spLocks noChangeArrowheads="1"/>
              </p:cNvSpPr>
              <p:nvPr/>
            </p:nvSpPr>
            <p:spPr bwMode="auto">
              <a:xfrm>
                <a:off x="295" y="2886"/>
                <a:ext cx="137" cy="13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94" name="Oval 241"/>
              <p:cNvSpPr>
                <a:spLocks noChangeArrowheads="1"/>
              </p:cNvSpPr>
              <p:nvPr/>
            </p:nvSpPr>
            <p:spPr bwMode="auto">
              <a:xfrm>
                <a:off x="476" y="2886"/>
                <a:ext cx="137" cy="13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95" name="Oval 242"/>
              <p:cNvSpPr>
                <a:spLocks noChangeArrowheads="1"/>
              </p:cNvSpPr>
              <p:nvPr/>
            </p:nvSpPr>
            <p:spPr bwMode="auto">
              <a:xfrm>
                <a:off x="476" y="3067"/>
                <a:ext cx="137" cy="13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96" name="Oval 243"/>
              <p:cNvSpPr>
                <a:spLocks noChangeArrowheads="1"/>
              </p:cNvSpPr>
              <p:nvPr/>
            </p:nvSpPr>
            <p:spPr bwMode="auto">
              <a:xfrm>
                <a:off x="476" y="3249"/>
                <a:ext cx="137" cy="13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97" name="Oval 244"/>
              <p:cNvSpPr>
                <a:spLocks noChangeArrowheads="1"/>
              </p:cNvSpPr>
              <p:nvPr/>
            </p:nvSpPr>
            <p:spPr bwMode="auto">
              <a:xfrm>
                <a:off x="295" y="3067"/>
                <a:ext cx="137" cy="13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98" name="Rectangle 245"/>
              <p:cNvSpPr>
                <a:spLocks noChangeArrowheads="1"/>
              </p:cNvSpPr>
              <p:nvPr/>
            </p:nvSpPr>
            <p:spPr bwMode="auto">
              <a:xfrm>
                <a:off x="264" y="2863"/>
                <a:ext cx="371" cy="553"/>
              </a:xfrm>
              <a:prstGeom prst="rect">
                <a:avLst/>
              </a:prstGeom>
              <a:noFill/>
              <a:ln w="7938">
                <a:solidFill>
                  <a:srgbClr val="1F1A17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PT"/>
              </a:p>
            </p:txBody>
          </p:sp>
        </p:grpSp>
        <p:grpSp>
          <p:nvGrpSpPr>
            <p:cNvPr id="12" name="Group 246"/>
            <p:cNvGrpSpPr>
              <a:grpSpLocks/>
            </p:cNvGrpSpPr>
            <p:nvPr/>
          </p:nvGrpSpPr>
          <p:grpSpPr bwMode="auto">
            <a:xfrm>
              <a:off x="3266" y="2713"/>
              <a:ext cx="371" cy="553"/>
              <a:chOff x="264" y="2863"/>
              <a:chExt cx="371" cy="553"/>
            </a:xfrm>
          </p:grpSpPr>
          <p:sp>
            <p:nvSpPr>
              <p:cNvPr id="85" name="Oval 247"/>
              <p:cNvSpPr>
                <a:spLocks noChangeArrowheads="1"/>
              </p:cNvSpPr>
              <p:nvPr/>
            </p:nvSpPr>
            <p:spPr bwMode="auto">
              <a:xfrm>
                <a:off x="295" y="3249"/>
                <a:ext cx="137" cy="13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86" name="Oval 248"/>
              <p:cNvSpPr>
                <a:spLocks noChangeArrowheads="1"/>
              </p:cNvSpPr>
              <p:nvPr/>
            </p:nvSpPr>
            <p:spPr bwMode="auto">
              <a:xfrm>
                <a:off x="295" y="2886"/>
                <a:ext cx="137" cy="13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87" name="Oval 249"/>
              <p:cNvSpPr>
                <a:spLocks noChangeArrowheads="1"/>
              </p:cNvSpPr>
              <p:nvPr/>
            </p:nvSpPr>
            <p:spPr bwMode="auto">
              <a:xfrm>
                <a:off x="476" y="2886"/>
                <a:ext cx="137" cy="13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88" name="Oval 250"/>
              <p:cNvSpPr>
                <a:spLocks noChangeArrowheads="1"/>
              </p:cNvSpPr>
              <p:nvPr/>
            </p:nvSpPr>
            <p:spPr bwMode="auto">
              <a:xfrm>
                <a:off x="476" y="3067"/>
                <a:ext cx="137" cy="13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89" name="Oval 251"/>
              <p:cNvSpPr>
                <a:spLocks noChangeArrowheads="1"/>
              </p:cNvSpPr>
              <p:nvPr/>
            </p:nvSpPr>
            <p:spPr bwMode="auto">
              <a:xfrm>
                <a:off x="476" y="3249"/>
                <a:ext cx="137" cy="13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90" name="Oval 252"/>
              <p:cNvSpPr>
                <a:spLocks noChangeArrowheads="1"/>
              </p:cNvSpPr>
              <p:nvPr/>
            </p:nvSpPr>
            <p:spPr bwMode="auto">
              <a:xfrm>
                <a:off x="295" y="3067"/>
                <a:ext cx="137" cy="13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91" name="Rectangle 253"/>
              <p:cNvSpPr>
                <a:spLocks noChangeArrowheads="1"/>
              </p:cNvSpPr>
              <p:nvPr/>
            </p:nvSpPr>
            <p:spPr bwMode="auto">
              <a:xfrm>
                <a:off x="264" y="2863"/>
                <a:ext cx="371" cy="553"/>
              </a:xfrm>
              <a:prstGeom prst="rect">
                <a:avLst/>
              </a:prstGeom>
              <a:noFill/>
              <a:ln w="7938">
                <a:solidFill>
                  <a:srgbClr val="1F1A17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PT"/>
              </a:p>
            </p:txBody>
          </p:sp>
        </p:grpSp>
        <p:grpSp>
          <p:nvGrpSpPr>
            <p:cNvPr id="13" name="Group 262"/>
            <p:cNvGrpSpPr>
              <a:grpSpLocks/>
            </p:cNvGrpSpPr>
            <p:nvPr/>
          </p:nvGrpSpPr>
          <p:grpSpPr bwMode="auto">
            <a:xfrm>
              <a:off x="453" y="2704"/>
              <a:ext cx="371" cy="553"/>
              <a:chOff x="264" y="2863"/>
              <a:chExt cx="371" cy="553"/>
            </a:xfrm>
          </p:grpSpPr>
          <p:sp>
            <p:nvSpPr>
              <p:cNvPr id="78" name="Oval 263"/>
              <p:cNvSpPr>
                <a:spLocks noChangeArrowheads="1"/>
              </p:cNvSpPr>
              <p:nvPr/>
            </p:nvSpPr>
            <p:spPr bwMode="auto">
              <a:xfrm>
                <a:off x="295" y="3249"/>
                <a:ext cx="137" cy="13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79" name="Oval 264"/>
              <p:cNvSpPr>
                <a:spLocks noChangeArrowheads="1"/>
              </p:cNvSpPr>
              <p:nvPr/>
            </p:nvSpPr>
            <p:spPr bwMode="auto">
              <a:xfrm>
                <a:off x="295" y="2886"/>
                <a:ext cx="137" cy="13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80" name="Oval 265"/>
              <p:cNvSpPr>
                <a:spLocks noChangeArrowheads="1"/>
              </p:cNvSpPr>
              <p:nvPr/>
            </p:nvSpPr>
            <p:spPr bwMode="auto">
              <a:xfrm>
                <a:off x="476" y="2886"/>
                <a:ext cx="137" cy="13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81" name="Oval 266"/>
              <p:cNvSpPr>
                <a:spLocks noChangeArrowheads="1"/>
              </p:cNvSpPr>
              <p:nvPr/>
            </p:nvSpPr>
            <p:spPr bwMode="auto">
              <a:xfrm>
                <a:off x="476" y="3067"/>
                <a:ext cx="137" cy="13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82" name="Oval 267"/>
              <p:cNvSpPr>
                <a:spLocks noChangeArrowheads="1"/>
              </p:cNvSpPr>
              <p:nvPr/>
            </p:nvSpPr>
            <p:spPr bwMode="auto">
              <a:xfrm>
                <a:off x="476" y="3249"/>
                <a:ext cx="137" cy="13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83" name="Oval 268"/>
              <p:cNvSpPr>
                <a:spLocks noChangeArrowheads="1"/>
              </p:cNvSpPr>
              <p:nvPr/>
            </p:nvSpPr>
            <p:spPr bwMode="auto">
              <a:xfrm>
                <a:off x="295" y="3067"/>
                <a:ext cx="137" cy="13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84" name="Rectangle 269"/>
              <p:cNvSpPr>
                <a:spLocks noChangeArrowheads="1"/>
              </p:cNvSpPr>
              <p:nvPr/>
            </p:nvSpPr>
            <p:spPr bwMode="auto">
              <a:xfrm>
                <a:off x="264" y="2863"/>
                <a:ext cx="371" cy="553"/>
              </a:xfrm>
              <a:prstGeom prst="rect">
                <a:avLst/>
              </a:prstGeom>
              <a:noFill/>
              <a:ln w="7938">
                <a:solidFill>
                  <a:srgbClr val="1F1A17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PT"/>
              </a:p>
            </p:txBody>
          </p:sp>
        </p:grpSp>
        <p:grpSp>
          <p:nvGrpSpPr>
            <p:cNvPr id="14" name="Group 270"/>
            <p:cNvGrpSpPr>
              <a:grpSpLocks/>
            </p:cNvGrpSpPr>
            <p:nvPr/>
          </p:nvGrpSpPr>
          <p:grpSpPr bwMode="auto">
            <a:xfrm>
              <a:off x="0" y="2704"/>
              <a:ext cx="371" cy="553"/>
              <a:chOff x="264" y="2863"/>
              <a:chExt cx="371" cy="553"/>
            </a:xfrm>
          </p:grpSpPr>
          <p:sp>
            <p:nvSpPr>
              <p:cNvPr id="71" name="Oval 271"/>
              <p:cNvSpPr>
                <a:spLocks noChangeArrowheads="1"/>
              </p:cNvSpPr>
              <p:nvPr/>
            </p:nvSpPr>
            <p:spPr bwMode="auto">
              <a:xfrm>
                <a:off x="295" y="3249"/>
                <a:ext cx="137" cy="13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72" name="Oval 272"/>
              <p:cNvSpPr>
                <a:spLocks noChangeArrowheads="1"/>
              </p:cNvSpPr>
              <p:nvPr/>
            </p:nvSpPr>
            <p:spPr bwMode="auto">
              <a:xfrm>
                <a:off x="295" y="2886"/>
                <a:ext cx="137" cy="13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73" name="Oval 273"/>
              <p:cNvSpPr>
                <a:spLocks noChangeArrowheads="1"/>
              </p:cNvSpPr>
              <p:nvPr/>
            </p:nvSpPr>
            <p:spPr bwMode="auto">
              <a:xfrm>
                <a:off x="476" y="2886"/>
                <a:ext cx="137" cy="13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74" name="Oval 274"/>
              <p:cNvSpPr>
                <a:spLocks noChangeArrowheads="1"/>
              </p:cNvSpPr>
              <p:nvPr/>
            </p:nvSpPr>
            <p:spPr bwMode="auto">
              <a:xfrm>
                <a:off x="476" y="3067"/>
                <a:ext cx="137" cy="13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75" name="Oval 275"/>
              <p:cNvSpPr>
                <a:spLocks noChangeArrowheads="1"/>
              </p:cNvSpPr>
              <p:nvPr/>
            </p:nvSpPr>
            <p:spPr bwMode="auto">
              <a:xfrm>
                <a:off x="476" y="3249"/>
                <a:ext cx="137" cy="13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76" name="Oval 276"/>
              <p:cNvSpPr>
                <a:spLocks noChangeArrowheads="1"/>
              </p:cNvSpPr>
              <p:nvPr/>
            </p:nvSpPr>
            <p:spPr bwMode="auto">
              <a:xfrm>
                <a:off x="295" y="3067"/>
                <a:ext cx="137" cy="13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77" name="Rectangle 277"/>
              <p:cNvSpPr>
                <a:spLocks noChangeArrowheads="1"/>
              </p:cNvSpPr>
              <p:nvPr/>
            </p:nvSpPr>
            <p:spPr bwMode="auto">
              <a:xfrm>
                <a:off x="264" y="2863"/>
                <a:ext cx="371" cy="553"/>
              </a:xfrm>
              <a:prstGeom prst="rect">
                <a:avLst/>
              </a:prstGeom>
              <a:noFill/>
              <a:ln w="7938">
                <a:solidFill>
                  <a:srgbClr val="1F1A17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PT"/>
              </a:p>
            </p:txBody>
          </p:sp>
        </p:grpSp>
        <p:grpSp>
          <p:nvGrpSpPr>
            <p:cNvPr id="15" name="Group 278"/>
            <p:cNvGrpSpPr>
              <a:grpSpLocks/>
            </p:cNvGrpSpPr>
            <p:nvPr/>
          </p:nvGrpSpPr>
          <p:grpSpPr bwMode="auto">
            <a:xfrm>
              <a:off x="907" y="2704"/>
              <a:ext cx="371" cy="553"/>
              <a:chOff x="264" y="2863"/>
              <a:chExt cx="371" cy="553"/>
            </a:xfrm>
          </p:grpSpPr>
          <p:sp>
            <p:nvSpPr>
              <p:cNvPr id="64" name="Oval 279"/>
              <p:cNvSpPr>
                <a:spLocks noChangeArrowheads="1"/>
              </p:cNvSpPr>
              <p:nvPr/>
            </p:nvSpPr>
            <p:spPr bwMode="auto">
              <a:xfrm>
                <a:off x="295" y="3249"/>
                <a:ext cx="137" cy="13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65" name="Oval 280"/>
              <p:cNvSpPr>
                <a:spLocks noChangeArrowheads="1"/>
              </p:cNvSpPr>
              <p:nvPr/>
            </p:nvSpPr>
            <p:spPr bwMode="auto">
              <a:xfrm>
                <a:off x="295" y="2886"/>
                <a:ext cx="137" cy="13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66" name="Oval 281"/>
              <p:cNvSpPr>
                <a:spLocks noChangeArrowheads="1"/>
              </p:cNvSpPr>
              <p:nvPr/>
            </p:nvSpPr>
            <p:spPr bwMode="auto">
              <a:xfrm>
                <a:off x="476" y="2886"/>
                <a:ext cx="137" cy="13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67" name="Oval 282"/>
              <p:cNvSpPr>
                <a:spLocks noChangeArrowheads="1"/>
              </p:cNvSpPr>
              <p:nvPr/>
            </p:nvSpPr>
            <p:spPr bwMode="auto">
              <a:xfrm>
                <a:off x="476" y="3067"/>
                <a:ext cx="137" cy="13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68" name="Oval 283"/>
              <p:cNvSpPr>
                <a:spLocks noChangeArrowheads="1"/>
              </p:cNvSpPr>
              <p:nvPr/>
            </p:nvSpPr>
            <p:spPr bwMode="auto">
              <a:xfrm>
                <a:off x="476" y="3249"/>
                <a:ext cx="137" cy="13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69" name="Oval 284"/>
              <p:cNvSpPr>
                <a:spLocks noChangeArrowheads="1"/>
              </p:cNvSpPr>
              <p:nvPr/>
            </p:nvSpPr>
            <p:spPr bwMode="auto">
              <a:xfrm>
                <a:off x="295" y="3067"/>
                <a:ext cx="137" cy="13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70" name="Rectangle 285"/>
              <p:cNvSpPr>
                <a:spLocks noChangeArrowheads="1"/>
              </p:cNvSpPr>
              <p:nvPr/>
            </p:nvSpPr>
            <p:spPr bwMode="auto">
              <a:xfrm>
                <a:off x="264" y="2863"/>
                <a:ext cx="371" cy="553"/>
              </a:xfrm>
              <a:prstGeom prst="rect">
                <a:avLst/>
              </a:prstGeom>
              <a:noFill/>
              <a:ln w="7938">
                <a:solidFill>
                  <a:srgbClr val="1F1A17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PT"/>
              </a:p>
            </p:txBody>
          </p:sp>
        </p:grpSp>
        <p:grpSp>
          <p:nvGrpSpPr>
            <p:cNvPr id="16" name="Group 286"/>
            <p:cNvGrpSpPr>
              <a:grpSpLocks/>
            </p:cNvGrpSpPr>
            <p:nvPr/>
          </p:nvGrpSpPr>
          <p:grpSpPr bwMode="auto">
            <a:xfrm>
              <a:off x="4218" y="2705"/>
              <a:ext cx="371" cy="553"/>
              <a:chOff x="264" y="2863"/>
              <a:chExt cx="371" cy="553"/>
            </a:xfrm>
          </p:grpSpPr>
          <p:sp>
            <p:nvSpPr>
              <p:cNvPr id="57" name="Oval 287"/>
              <p:cNvSpPr>
                <a:spLocks noChangeArrowheads="1"/>
              </p:cNvSpPr>
              <p:nvPr/>
            </p:nvSpPr>
            <p:spPr bwMode="auto">
              <a:xfrm>
                <a:off x="295" y="3249"/>
                <a:ext cx="137" cy="13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58" name="Oval 288"/>
              <p:cNvSpPr>
                <a:spLocks noChangeArrowheads="1"/>
              </p:cNvSpPr>
              <p:nvPr/>
            </p:nvSpPr>
            <p:spPr bwMode="auto">
              <a:xfrm>
                <a:off x="295" y="2886"/>
                <a:ext cx="137" cy="13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59" name="Oval 289"/>
              <p:cNvSpPr>
                <a:spLocks noChangeArrowheads="1"/>
              </p:cNvSpPr>
              <p:nvPr/>
            </p:nvSpPr>
            <p:spPr bwMode="auto">
              <a:xfrm>
                <a:off x="476" y="2886"/>
                <a:ext cx="137" cy="13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60" name="Oval 290"/>
              <p:cNvSpPr>
                <a:spLocks noChangeArrowheads="1"/>
              </p:cNvSpPr>
              <p:nvPr/>
            </p:nvSpPr>
            <p:spPr bwMode="auto">
              <a:xfrm>
                <a:off x="476" y="3067"/>
                <a:ext cx="137" cy="13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61" name="Oval 291"/>
              <p:cNvSpPr>
                <a:spLocks noChangeArrowheads="1"/>
              </p:cNvSpPr>
              <p:nvPr/>
            </p:nvSpPr>
            <p:spPr bwMode="auto">
              <a:xfrm>
                <a:off x="476" y="3249"/>
                <a:ext cx="137" cy="13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62" name="Oval 292"/>
              <p:cNvSpPr>
                <a:spLocks noChangeArrowheads="1"/>
              </p:cNvSpPr>
              <p:nvPr/>
            </p:nvSpPr>
            <p:spPr bwMode="auto">
              <a:xfrm>
                <a:off x="295" y="3067"/>
                <a:ext cx="137" cy="13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63" name="Rectangle 293"/>
              <p:cNvSpPr>
                <a:spLocks noChangeArrowheads="1"/>
              </p:cNvSpPr>
              <p:nvPr/>
            </p:nvSpPr>
            <p:spPr bwMode="auto">
              <a:xfrm>
                <a:off x="264" y="2863"/>
                <a:ext cx="371" cy="553"/>
              </a:xfrm>
              <a:prstGeom prst="rect">
                <a:avLst/>
              </a:prstGeom>
              <a:noFill/>
              <a:ln w="7938">
                <a:solidFill>
                  <a:srgbClr val="1F1A17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PT"/>
              </a:p>
            </p:txBody>
          </p:sp>
        </p:grpSp>
        <p:grpSp>
          <p:nvGrpSpPr>
            <p:cNvPr id="17" name="Group 294"/>
            <p:cNvGrpSpPr>
              <a:grpSpLocks/>
            </p:cNvGrpSpPr>
            <p:nvPr/>
          </p:nvGrpSpPr>
          <p:grpSpPr bwMode="auto">
            <a:xfrm>
              <a:off x="3742" y="2713"/>
              <a:ext cx="371" cy="553"/>
              <a:chOff x="264" y="2863"/>
              <a:chExt cx="371" cy="553"/>
            </a:xfrm>
          </p:grpSpPr>
          <p:sp>
            <p:nvSpPr>
              <p:cNvPr id="50" name="Oval 295"/>
              <p:cNvSpPr>
                <a:spLocks noChangeArrowheads="1"/>
              </p:cNvSpPr>
              <p:nvPr/>
            </p:nvSpPr>
            <p:spPr bwMode="auto">
              <a:xfrm>
                <a:off x="295" y="3249"/>
                <a:ext cx="137" cy="13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51" name="Oval 296"/>
              <p:cNvSpPr>
                <a:spLocks noChangeArrowheads="1"/>
              </p:cNvSpPr>
              <p:nvPr/>
            </p:nvSpPr>
            <p:spPr bwMode="auto">
              <a:xfrm>
                <a:off x="295" y="2886"/>
                <a:ext cx="137" cy="13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52" name="Oval 297"/>
              <p:cNvSpPr>
                <a:spLocks noChangeArrowheads="1"/>
              </p:cNvSpPr>
              <p:nvPr/>
            </p:nvSpPr>
            <p:spPr bwMode="auto">
              <a:xfrm>
                <a:off x="476" y="2886"/>
                <a:ext cx="137" cy="13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53" name="Oval 298"/>
              <p:cNvSpPr>
                <a:spLocks noChangeArrowheads="1"/>
              </p:cNvSpPr>
              <p:nvPr/>
            </p:nvSpPr>
            <p:spPr bwMode="auto">
              <a:xfrm>
                <a:off x="476" y="3067"/>
                <a:ext cx="137" cy="13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54" name="Oval 299"/>
              <p:cNvSpPr>
                <a:spLocks noChangeArrowheads="1"/>
              </p:cNvSpPr>
              <p:nvPr/>
            </p:nvSpPr>
            <p:spPr bwMode="auto">
              <a:xfrm>
                <a:off x="476" y="3249"/>
                <a:ext cx="137" cy="13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55" name="Oval 300"/>
              <p:cNvSpPr>
                <a:spLocks noChangeArrowheads="1"/>
              </p:cNvSpPr>
              <p:nvPr/>
            </p:nvSpPr>
            <p:spPr bwMode="auto">
              <a:xfrm>
                <a:off x="295" y="3067"/>
                <a:ext cx="137" cy="13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56" name="Rectangle 301"/>
              <p:cNvSpPr>
                <a:spLocks noChangeArrowheads="1"/>
              </p:cNvSpPr>
              <p:nvPr/>
            </p:nvSpPr>
            <p:spPr bwMode="auto">
              <a:xfrm>
                <a:off x="264" y="2863"/>
                <a:ext cx="371" cy="553"/>
              </a:xfrm>
              <a:prstGeom prst="rect">
                <a:avLst/>
              </a:prstGeom>
              <a:noFill/>
              <a:ln w="7938">
                <a:solidFill>
                  <a:srgbClr val="1F1A17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PT"/>
              </a:p>
            </p:txBody>
          </p:sp>
        </p:grpSp>
        <p:grpSp>
          <p:nvGrpSpPr>
            <p:cNvPr id="18" name="Group 302"/>
            <p:cNvGrpSpPr>
              <a:grpSpLocks/>
            </p:cNvGrpSpPr>
            <p:nvPr/>
          </p:nvGrpSpPr>
          <p:grpSpPr bwMode="auto">
            <a:xfrm>
              <a:off x="1360" y="2713"/>
              <a:ext cx="371" cy="553"/>
              <a:chOff x="264" y="2863"/>
              <a:chExt cx="371" cy="553"/>
            </a:xfrm>
          </p:grpSpPr>
          <p:sp>
            <p:nvSpPr>
              <p:cNvPr id="43" name="Oval 303"/>
              <p:cNvSpPr>
                <a:spLocks noChangeArrowheads="1"/>
              </p:cNvSpPr>
              <p:nvPr/>
            </p:nvSpPr>
            <p:spPr bwMode="auto">
              <a:xfrm>
                <a:off x="295" y="3249"/>
                <a:ext cx="137" cy="13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44" name="Oval 304"/>
              <p:cNvSpPr>
                <a:spLocks noChangeArrowheads="1"/>
              </p:cNvSpPr>
              <p:nvPr/>
            </p:nvSpPr>
            <p:spPr bwMode="auto">
              <a:xfrm>
                <a:off x="295" y="2886"/>
                <a:ext cx="137" cy="13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45" name="Oval 305"/>
              <p:cNvSpPr>
                <a:spLocks noChangeArrowheads="1"/>
              </p:cNvSpPr>
              <p:nvPr/>
            </p:nvSpPr>
            <p:spPr bwMode="auto">
              <a:xfrm>
                <a:off x="476" y="2886"/>
                <a:ext cx="137" cy="13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46" name="Oval 306"/>
              <p:cNvSpPr>
                <a:spLocks noChangeArrowheads="1"/>
              </p:cNvSpPr>
              <p:nvPr/>
            </p:nvSpPr>
            <p:spPr bwMode="auto">
              <a:xfrm>
                <a:off x="476" y="3067"/>
                <a:ext cx="137" cy="13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47" name="Oval 307"/>
              <p:cNvSpPr>
                <a:spLocks noChangeArrowheads="1"/>
              </p:cNvSpPr>
              <p:nvPr/>
            </p:nvSpPr>
            <p:spPr bwMode="auto">
              <a:xfrm>
                <a:off x="476" y="3249"/>
                <a:ext cx="137" cy="13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48" name="Oval 308"/>
              <p:cNvSpPr>
                <a:spLocks noChangeArrowheads="1"/>
              </p:cNvSpPr>
              <p:nvPr/>
            </p:nvSpPr>
            <p:spPr bwMode="auto">
              <a:xfrm>
                <a:off x="295" y="3067"/>
                <a:ext cx="137" cy="13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49" name="Rectangle 309"/>
              <p:cNvSpPr>
                <a:spLocks noChangeArrowheads="1"/>
              </p:cNvSpPr>
              <p:nvPr/>
            </p:nvSpPr>
            <p:spPr bwMode="auto">
              <a:xfrm>
                <a:off x="264" y="2863"/>
                <a:ext cx="371" cy="553"/>
              </a:xfrm>
              <a:prstGeom prst="rect">
                <a:avLst/>
              </a:prstGeom>
              <a:noFill/>
              <a:ln w="7938">
                <a:solidFill>
                  <a:srgbClr val="1F1A17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PT"/>
              </a:p>
            </p:txBody>
          </p:sp>
        </p:grpSp>
        <p:grpSp>
          <p:nvGrpSpPr>
            <p:cNvPr id="19" name="Group 362"/>
            <p:cNvGrpSpPr>
              <a:grpSpLocks/>
            </p:cNvGrpSpPr>
            <p:nvPr/>
          </p:nvGrpSpPr>
          <p:grpSpPr bwMode="auto">
            <a:xfrm>
              <a:off x="5171" y="2704"/>
              <a:ext cx="371" cy="553"/>
              <a:chOff x="264" y="2863"/>
              <a:chExt cx="371" cy="553"/>
            </a:xfrm>
          </p:grpSpPr>
          <p:sp>
            <p:nvSpPr>
              <p:cNvPr id="36" name="Oval 363"/>
              <p:cNvSpPr>
                <a:spLocks noChangeArrowheads="1"/>
              </p:cNvSpPr>
              <p:nvPr/>
            </p:nvSpPr>
            <p:spPr bwMode="auto">
              <a:xfrm>
                <a:off x="295" y="3249"/>
                <a:ext cx="137" cy="13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37" name="Oval 364"/>
              <p:cNvSpPr>
                <a:spLocks noChangeArrowheads="1"/>
              </p:cNvSpPr>
              <p:nvPr/>
            </p:nvSpPr>
            <p:spPr bwMode="auto">
              <a:xfrm>
                <a:off x="295" y="2886"/>
                <a:ext cx="137" cy="13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38" name="Oval 365"/>
              <p:cNvSpPr>
                <a:spLocks noChangeArrowheads="1"/>
              </p:cNvSpPr>
              <p:nvPr/>
            </p:nvSpPr>
            <p:spPr bwMode="auto">
              <a:xfrm>
                <a:off x="476" y="2886"/>
                <a:ext cx="137" cy="13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39" name="Oval 366"/>
              <p:cNvSpPr>
                <a:spLocks noChangeArrowheads="1"/>
              </p:cNvSpPr>
              <p:nvPr/>
            </p:nvSpPr>
            <p:spPr bwMode="auto">
              <a:xfrm>
                <a:off x="476" y="3067"/>
                <a:ext cx="137" cy="13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40" name="Oval 367"/>
              <p:cNvSpPr>
                <a:spLocks noChangeArrowheads="1"/>
              </p:cNvSpPr>
              <p:nvPr/>
            </p:nvSpPr>
            <p:spPr bwMode="auto">
              <a:xfrm>
                <a:off x="476" y="3249"/>
                <a:ext cx="137" cy="13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41" name="Oval 368"/>
              <p:cNvSpPr>
                <a:spLocks noChangeArrowheads="1"/>
              </p:cNvSpPr>
              <p:nvPr/>
            </p:nvSpPr>
            <p:spPr bwMode="auto">
              <a:xfrm>
                <a:off x="295" y="3067"/>
                <a:ext cx="137" cy="13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42" name="Rectangle 369"/>
              <p:cNvSpPr>
                <a:spLocks noChangeArrowheads="1"/>
              </p:cNvSpPr>
              <p:nvPr/>
            </p:nvSpPr>
            <p:spPr bwMode="auto">
              <a:xfrm>
                <a:off x="264" y="2863"/>
                <a:ext cx="371" cy="553"/>
              </a:xfrm>
              <a:prstGeom prst="rect">
                <a:avLst/>
              </a:prstGeom>
              <a:noFill/>
              <a:ln w="7938">
                <a:solidFill>
                  <a:srgbClr val="1F1A17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PT"/>
              </a:p>
            </p:txBody>
          </p:sp>
        </p:grpSp>
        <p:grpSp>
          <p:nvGrpSpPr>
            <p:cNvPr id="20" name="Group 370"/>
            <p:cNvGrpSpPr>
              <a:grpSpLocks/>
            </p:cNvGrpSpPr>
            <p:nvPr/>
          </p:nvGrpSpPr>
          <p:grpSpPr bwMode="auto">
            <a:xfrm>
              <a:off x="4694" y="2704"/>
              <a:ext cx="371" cy="553"/>
              <a:chOff x="264" y="2863"/>
              <a:chExt cx="371" cy="553"/>
            </a:xfrm>
          </p:grpSpPr>
          <p:sp>
            <p:nvSpPr>
              <p:cNvPr id="29" name="Oval 371"/>
              <p:cNvSpPr>
                <a:spLocks noChangeArrowheads="1"/>
              </p:cNvSpPr>
              <p:nvPr/>
            </p:nvSpPr>
            <p:spPr bwMode="auto">
              <a:xfrm>
                <a:off x="295" y="3249"/>
                <a:ext cx="137" cy="13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30" name="Oval 372"/>
              <p:cNvSpPr>
                <a:spLocks noChangeArrowheads="1"/>
              </p:cNvSpPr>
              <p:nvPr/>
            </p:nvSpPr>
            <p:spPr bwMode="auto">
              <a:xfrm>
                <a:off x="295" y="2886"/>
                <a:ext cx="137" cy="13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31" name="Oval 373"/>
              <p:cNvSpPr>
                <a:spLocks noChangeArrowheads="1"/>
              </p:cNvSpPr>
              <p:nvPr/>
            </p:nvSpPr>
            <p:spPr bwMode="auto">
              <a:xfrm>
                <a:off x="476" y="2886"/>
                <a:ext cx="137" cy="13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32" name="Oval 374"/>
              <p:cNvSpPr>
                <a:spLocks noChangeArrowheads="1"/>
              </p:cNvSpPr>
              <p:nvPr/>
            </p:nvSpPr>
            <p:spPr bwMode="auto">
              <a:xfrm>
                <a:off x="476" y="3067"/>
                <a:ext cx="137" cy="13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33" name="Oval 375"/>
              <p:cNvSpPr>
                <a:spLocks noChangeArrowheads="1"/>
              </p:cNvSpPr>
              <p:nvPr/>
            </p:nvSpPr>
            <p:spPr bwMode="auto">
              <a:xfrm>
                <a:off x="476" y="3249"/>
                <a:ext cx="137" cy="13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34" name="Oval 376"/>
              <p:cNvSpPr>
                <a:spLocks noChangeArrowheads="1"/>
              </p:cNvSpPr>
              <p:nvPr/>
            </p:nvSpPr>
            <p:spPr bwMode="auto">
              <a:xfrm>
                <a:off x="295" y="3067"/>
                <a:ext cx="137" cy="13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35" name="Rectangle 377"/>
              <p:cNvSpPr>
                <a:spLocks noChangeArrowheads="1"/>
              </p:cNvSpPr>
              <p:nvPr/>
            </p:nvSpPr>
            <p:spPr bwMode="auto">
              <a:xfrm>
                <a:off x="264" y="2863"/>
                <a:ext cx="371" cy="553"/>
              </a:xfrm>
              <a:prstGeom prst="rect">
                <a:avLst/>
              </a:prstGeom>
              <a:noFill/>
              <a:ln w="7938">
                <a:solidFill>
                  <a:srgbClr val="1F1A17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PT"/>
              </a:p>
            </p:txBody>
          </p:sp>
        </p:grpSp>
        <p:grpSp>
          <p:nvGrpSpPr>
            <p:cNvPr id="21" name="Group 378"/>
            <p:cNvGrpSpPr>
              <a:grpSpLocks/>
            </p:cNvGrpSpPr>
            <p:nvPr/>
          </p:nvGrpSpPr>
          <p:grpSpPr bwMode="auto">
            <a:xfrm>
              <a:off x="5616" y="2704"/>
              <a:ext cx="371" cy="553"/>
              <a:chOff x="264" y="2863"/>
              <a:chExt cx="371" cy="553"/>
            </a:xfrm>
          </p:grpSpPr>
          <p:sp>
            <p:nvSpPr>
              <p:cNvPr id="22" name="Oval 379"/>
              <p:cNvSpPr>
                <a:spLocks noChangeArrowheads="1"/>
              </p:cNvSpPr>
              <p:nvPr/>
            </p:nvSpPr>
            <p:spPr bwMode="auto">
              <a:xfrm>
                <a:off x="295" y="3249"/>
                <a:ext cx="137" cy="13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23" name="Oval 380"/>
              <p:cNvSpPr>
                <a:spLocks noChangeArrowheads="1"/>
              </p:cNvSpPr>
              <p:nvPr/>
            </p:nvSpPr>
            <p:spPr bwMode="auto">
              <a:xfrm>
                <a:off x="295" y="2886"/>
                <a:ext cx="137" cy="13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24" name="Oval 381"/>
              <p:cNvSpPr>
                <a:spLocks noChangeArrowheads="1"/>
              </p:cNvSpPr>
              <p:nvPr/>
            </p:nvSpPr>
            <p:spPr bwMode="auto">
              <a:xfrm>
                <a:off x="476" y="2886"/>
                <a:ext cx="137" cy="13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25" name="Oval 382"/>
              <p:cNvSpPr>
                <a:spLocks noChangeArrowheads="1"/>
              </p:cNvSpPr>
              <p:nvPr/>
            </p:nvSpPr>
            <p:spPr bwMode="auto">
              <a:xfrm>
                <a:off x="476" y="3067"/>
                <a:ext cx="137" cy="13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26" name="Oval 383"/>
              <p:cNvSpPr>
                <a:spLocks noChangeArrowheads="1"/>
              </p:cNvSpPr>
              <p:nvPr/>
            </p:nvSpPr>
            <p:spPr bwMode="auto">
              <a:xfrm>
                <a:off x="476" y="3249"/>
                <a:ext cx="137" cy="13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27" name="Oval 384"/>
              <p:cNvSpPr>
                <a:spLocks noChangeArrowheads="1"/>
              </p:cNvSpPr>
              <p:nvPr/>
            </p:nvSpPr>
            <p:spPr bwMode="auto">
              <a:xfrm>
                <a:off x="295" y="3067"/>
                <a:ext cx="137" cy="13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28" name="Rectangle 385"/>
              <p:cNvSpPr>
                <a:spLocks noChangeArrowheads="1"/>
              </p:cNvSpPr>
              <p:nvPr/>
            </p:nvSpPr>
            <p:spPr bwMode="auto">
              <a:xfrm>
                <a:off x="264" y="2863"/>
                <a:ext cx="371" cy="553"/>
              </a:xfrm>
              <a:prstGeom prst="rect">
                <a:avLst/>
              </a:prstGeom>
              <a:noFill/>
              <a:ln w="7938">
                <a:solidFill>
                  <a:srgbClr val="1F1A17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PT"/>
              </a:p>
            </p:txBody>
          </p:sp>
        </p:grpSp>
      </p:grpSp>
      <p:grpSp>
        <p:nvGrpSpPr>
          <p:cNvPr id="113" name="Group 520"/>
          <p:cNvGrpSpPr>
            <a:grpSpLocks/>
          </p:cNvGrpSpPr>
          <p:nvPr/>
        </p:nvGrpSpPr>
        <p:grpSpPr bwMode="auto">
          <a:xfrm>
            <a:off x="578716" y="5158137"/>
            <a:ext cx="7986568" cy="674359"/>
            <a:chOff x="0" y="3422"/>
            <a:chExt cx="5987" cy="567"/>
          </a:xfrm>
        </p:grpSpPr>
        <p:grpSp>
          <p:nvGrpSpPr>
            <p:cNvPr id="114" name="Group 322"/>
            <p:cNvGrpSpPr>
              <a:grpSpLocks/>
            </p:cNvGrpSpPr>
            <p:nvPr/>
          </p:nvGrpSpPr>
          <p:grpSpPr bwMode="auto">
            <a:xfrm>
              <a:off x="907" y="3431"/>
              <a:ext cx="371" cy="553"/>
              <a:chOff x="264" y="2863"/>
              <a:chExt cx="371" cy="553"/>
            </a:xfrm>
          </p:grpSpPr>
          <p:sp>
            <p:nvSpPr>
              <p:cNvPr id="211" name="Oval 323"/>
              <p:cNvSpPr>
                <a:spLocks noChangeArrowheads="1"/>
              </p:cNvSpPr>
              <p:nvPr/>
            </p:nvSpPr>
            <p:spPr bwMode="auto">
              <a:xfrm>
                <a:off x="295" y="3249"/>
                <a:ext cx="137" cy="13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212" name="Oval 324"/>
              <p:cNvSpPr>
                <a:spLocks noChangeArrowheads="1"/>
              </p:cNvSpPr>
              <p:nvPr/>
            </p:nvSpPr>
            <p:spPr bwMode="auto">
              <a:xfrm>
                <a:off x="295" y="2886"/>
                <a:ext cx="137" cy="13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213" name="Oval 325"/>
              <p:cNvSpPr>
                <a:spLocks noChangeArrowheads="1"/>
              </p:cNvSpPr>
              <p:nvPr/>
            </p:nvSpPr>
            <p:spPr bwMode="auto">
              <a:xfrm>
                <a:off x="476" y="2886"/>
                <a:ext cx="137" cy="13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214" name="Oval 326"/>
              <p:cNvSpPr>
                <a:spLocks noChangeArrowheads="1"/>
              </p:cNvSpPr>
              <p:nvPr/>
            </p:nvSpPr>
            <p:spPr bwMode="auto">
              <a:xfrm>
                <a:off x="476" y="3067"/>
                <a:ext cx="137" cy="13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215" name="Oval 327"/>
              <p:cNvSpPr>
                <a:spLocks noChangeArrowheads="1"/>
              </p:cNvSpPr>
              <p:nvPr/>
            </p:nvSpPr>
            <p:spPr bwMode="auto">
              <a:xfrm>
                <a:off x="476" y="3249"/>
                <a:ext cx="137" cy="13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216" name="Oval 328"/>
              <p:cNvSpPr>
                <a:spLocks noChangeArrowheads="1"/>
              </p:cNvSpPr>
              <p:nvPr/>
            </p:nvSpPr>
            <p:spPr bwMode="auto">
              <a:xfrm>
                <a:off x="295" y="3067"/>
                <a:ext cx="137" cy="13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217" name="Rectangle 329"/>
              <p:cNvSpPr>
                <a:spLocks noChangeArrowheads="1"/>
              </p:cNvSpPr>
              <p:nvPr/>
            </p:nvSpPr>
            <p:spPr bwMode="auto">
              <a:xfrm>
                <a:off x="264" y="2863"/>
                <a:ext cx="371" cy="553"/>
              </a:xfrm>
              <a:prstGeom prst="rect">
                <a:avLst/>
              </a:prstGeom>
              <a:noFill/>
              <a:ln w="7938">
                <a:solidFill>
                  <a:srgbClr val="1F1A17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PT"/>
              </a:p>
            </p:txBody>
          </p:sp>
        </p:grpSp>
        <p:grpSp>
          <p:nvGrpSpPr>
            <p:cNvPr id="115" name="Group 330"/>
            <p:cNvGrpSpPr>
              <a:grpSpLocks/>
            </p:cNvGrpSpPr>
            <p:nvPr/>
          </p:nvGrpSpPr>
          <p:grpSpPr bwMode="auto">
            <a:xfrm>
              <a:off x="453" y="3431"/>
              <a:ext cx="371" cy="553"/>
              <a:chOff x="264" y="2863"/>
              <a:chExt cx="371" cy="553"/>
            </a:xfrm>
          </p:grpSpPr>
          <p:sp>
            <p:nvSpPr>
              <p:cNvPr id="204" name="Oval 331"/>
              <p:cNvSpPr>
                <a:spLocks noChangeArrowheads="1"/>
              </p:cNvSpPr>
              <p:nvPr/>
            </p:nvSpPr>
            <p:spPr bwMode="auto">
              <a:xfrm>
                <a:off x="295" y="3249"/>
                <a:ext cx="137" cy="13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205" name="Oval 332"/>
              <p:cNvSpPr>
                <a:spLocks noChangeArrowheads="1"/>
              </p:cNvSpPr>
              <p:nvPr/>
            </p:nvSpPr>
            <p:spPr bwMode="auto">
              <a:xfrm>
                <a:off x="295" y="2886"/>
                <a:ext cx="137" cy="13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206" name="Oval 333"/>
              <p:cNvSpPr>
                <a:spLocks noChangeArrowheads="1"/>
              </p:cNvSpPr>
              <p:nvPr/>
            </p:nvSpPr>
            <p:spPr bwMode="auto">
              <a:xfrm>
                <a:off x="476" y="2886"/>
                <a:ext cx="137" cy="13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207" name="Oval 334"/>
              <p:cNvSpPr>
                <a:spLocks noChangeArrowheads="1"/>
              </p:cNvSpPr>
              <p:nvPr/>
            </p:nvSpPr>
            <p:spPr bwMode="auto">
              <a:xfrm>
                <a:off x="476" y="3067"/>
                <a:ext cx="137" cy="13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208" name="Oval 335"/>
              <p:cNvSpPr>
                <a:spLocks noChangeArrowheads="1"/>
              </p:cNvSpPr>
              <p:nvPr/>
            </p:nvSpPr>
            <p:spPr bwMode="auto">
              <a:xfrm>
                <a:off x="476" y="3249"/>
                <a:ext cx="137" cy="13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209" name="Oval 336"/>
              <p:cNvSpPr>
                <a:spLocks noChangeArrowheads="1"/>
              </p:cNvSpPr>
              <p:nvPr/>
            </p:nvSpPr>
            <p:spPr bwMode="auto">
              <a:xfrm>
                <a:off x="295" y="3067"/>
                <a:ext cx="137" cy="13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210" name="Rectangle 337"/>
              <p:cNvSpPr>
                <a:spLocks noChangeArrowheads="1"/>
              </p:cNvSpPr>
              <p:nvPr/>
            </p:nvSpPr>
            <p:spPr bwMode="auto">
              <a:xfrm>
                <a:off x="264" y="2863"/>
                <a:ext cx="371" cy="553"/>
              </a:xfrm>
              <a:prstGeom prst="rect">
                <a:avLst/>
              </a:prstGeom>
              <a:noFill/>
              <a:ln w="7938">
                <a:solidFill>
                  <a:srgbClr val="1F1A17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PT"/>
              </a:p>
            </p:txBody>
          </p:sp>
        </p:grpSp>
        <p:grpSp>
          <p:nvGrpSpPr>
            <p:cNvPr id="116" name="Group 338"/>
            <p:cNvGrpSpPr>
              <a:grpSpLocks/>
            </p:cNvGrpSpPr>
            <p:nvPr/>
          </p:nvGrpSpPr>
          <p:grpSpPr bwMode="auto">
            <a:xfrm>
              <a:off x="1360" y="3431"/>
              <a:ext cx="371" cy="553"/>
              <a:chOff x="264" y="2863"/>
              <a:chExt cx="371" cy="553"/>
            </a:xfrm>
          </p:grpSpPr>
          <p:sp>
            <p:nvSpPr>
              <p:cNvPr id="197" name="Oval 339"/>
              <p:cNvSpPr>
                <a:spLocks noChangeArrowheads="1"/>
              </p:cNvSpPr>
              <p:nvPr/>
            </p:nvSpPr>
            <p:spPr bwMode="auto">
              <a:xfrm>
                <a:off x="295" y="3249"/>
                <a:ext cx="137" cy="13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198" name="Oval 340"/>
              <p:cNvSpPr>
                <a:spLocks noChangeArrowheads="1"/>
              </p:cNvSpPr>
              <p:nvPr/>
            </p:nvSpPr>
            <p:spPr bwMode="auto">
              <a:xfrm>
                <a:off x="295" y="2886"/>
                <a:ext cx="137" cy="13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199" name="Oval 341"/>
              <p:cNvSpPr>
                <a:spLocks noChangeArrowheads="1"/>
              </p:cNvSpPr>
              <p:nvPr/>
            </p:nvSpPr>
            <p:spPr bwMode="auto">
              <a:xfrm>
                <a:off x="476" y="2886"/>
                <a:ext cx="137" cy="13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200" name="Oval 342"/>
              <p:cNvSpPr>
                <a:spLocks noChangeArrowheads="1"/>
              </p:cNvSpPr>
              <p:nvPr/>
            </p:nvSpPr>
            <p:spPr bwMode="auto">
              <a:xfrm>
                <a:off x="476" y="3067"/>
                <a:ext cx="137" cy="13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201" name="Oval 343"/>
              <p:cNvSpPr>
                <a:spLocks noChangeArrowheads="1"/>
              </p:cNvSpPr>
              <p:nvPr/>
            </p:nvSpPr>
            <p:spPr bwMode="auto">
              <a:xfrm>
                <a:off x="476" y="3249"/>
                <a:ext cx="137" cy="13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202" name="Oval 344"/>
              <p:cNvSpPr>
                <a:spLocks noChangeArrowheads="1"/>
              </p:cNvSpPr>
              <p:nvPr/>
            </p:nvSpPr>
            <p:spPr bwMode="auto">
              <a:xfrm>
                <a:off x="295" y="3067"/>
                <a:ext cx="137" cy="13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203" name="Rectangle 345"/>
              <p:cNvSpPr>
                <a:spLocks noChangeArrowheads="1"/>
              </p:cNvSpPr>
              <p:nvPr/>
            </p:nvSpPr>
            <p:spPr bwMode="auto">
              <a:xfrm>
                <a:off x="264" y="2863"/>
                <a:ext cx="371" cy="553"/>
              </a:xfrm>
              <a:prstGeom prst="rect">
                <a:avLst/>
              </a:prstGeom>
              <a:noFill/>
              <a:ln w="7938">
                <a:solidFill>
                  <a:srgbClr val="1F1A17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PT"/>
              </a:p>
            </p:txBody>
          </p:sp>
        </p:grpSp>
        <p:grpSp>
          <p:nvGrpSpPr>
            <p:cNvPr id="117" name="Group 346"/>
            <p:cNvGrpSpPr>
              <a:grpSpLocks/>
            </p:cNvGrpSpPr>
            <p:nvPr/>
          </p:nvGrpSpPr>
          <p:grpSpPr bwMode="auto">
            <a:xfrm>
              <a:off x="1837" y="3422"/>
              <a:ext cx="371" cy="553"/>
              <a:chOff x="264" y="2863"/>
              <a:chExt cx="371" cy="553"/>
            </a:xfrm>
          </p:grpSpPr>
          <p:sp>
            <p:nvSpPr>
              <p:cNvPr id="190" name="Oval 347"/>
              <p:cNvSpPr>
                <a:spLocks noChangeArrowheads="1"/>
              </p:cNvSpPr>
              <p:nvPr/>
            </p:nvSpPr>
            <p:spPr bwMode="auto">
              <a:xfrm>
                <a:off x="295" y="3249"/>
                <a:ext cx="137" cy="13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191" name="Oval 348"/>
              <p:cNvSpPr>
                <a:spLocks noChangeArrowheads="1"/>
              </p:cNvSpPr>
              <p:nvPr/>
            </p:nvSpPr>
            <p:spPr bwMode="auto">
              <a:xfrm>
                <a:off x="295" y="2886"/>
                <a:ext cx="137" cy="13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192" name="Oval 349"/>
              <p:cNvSpPr>
                <a:spLocks noChangeArrowheads="1"/>
              </p:cNvSpPr>
              <p:nvPr/>
            </p:nvSpPr>
            <p:spPr bwMode="auto">
              <a:xfrm>
                <a:off x="476" y="2886"/>
                <a:ext cx="137" cy="13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193" name="Oval 350"/>
              <p:cNvSpPr>
                <a:spLocks noChangeArrowheads="1"/>
              </p:cNvSpPr>
              <p:nvPr/>
            </p:nvSpPr>
            <p:spPr bwMode="auto">
              <a:xfrm>
                <a:off x="476" y="3067"/>
                <a:ext cx="137" cy="13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194" name="Oval 351"/>
              <p:cNvSpPr>
                <a:spLocks noChangeArrowheads="1"/>
              </p:cNvSpPr>
              <p:nvPr/>
            </p:nvSpPr>
            <p:spPr bwMode="auto">
              <a:xfrm>
                <a:off x="476" y="3249"/>
                <a:ext cx="137" cy="13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195" name="Oval 352"/>
              <p:cNvSpPr>
                <a:spLocks noChangeArrowheads="1"/>
              </p:cNvSpPr>
              <p:nvPr/>
            </p:nvSpPr>
            <p:spPr bwMode="auto">
              <a:xfrm>
                <a:off x="295" y="3067"/>
                <a:ext cx="137" cy="13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196" name="Rectangle 353"/>
              <p:cNvSpPr>
                <a:spLocks noChangeArrowheads="1"/>
              </p:cNvSpPr>
              <p:nvPr/>
            </p:nvSpPr>
            <p:spPr bwMode="auto">
              <a:xfrm>
                <a:off x="264" y="2863"/>
                <a:ext cx="371" cy="553"/>
              </a:xfrm>
              <a:prstGeom prst="rect">
                <a:avLst/>
              </a:prstGeom>
              <a:noFill/>
              <a:ln w="7938">
                <a:solidFill>
                  <a:srgbClr val="1F1A17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PT"/>
              </a:p>
            </p:txBody>
          </p:sp>
        </p:grpSp>
        <p:grpSp>
          <p:nvGrpSpPr>
            <p:cNvPr id="118" name="Group 386"/>
            <p:cNvGrpSpPr>
              <a:grpSpLocks/>
            </p:cNvGrpSpPr>
            <p:nvPr/>
          </p:nvGrpSpPr>
          <p:grpSpPr bwMode="auto">
            <a:xfrm>
              <a:off x="2313" y="3436"/>
              <a:ext cx="371" cy="553"/>
              <a:chOff x="264" y="2863"/>
              <a:chExt cx="371" cy="553"/>
            </a:xfrm>
          </p:grpSpPr>
          <p:sp>
            <p:nvSpPr>
              <p:cNvPr id="183" name="Oval 387"/>
              <p:cNvSpPr>
                <a:spLocks noChangeArrowheads="1"/>
              </p:cNvSpPr>
              <p:nvPr/>
            </p:nvSpPr>
            <p:spPr bwMode="auto">
              <a:xfrm>
                <a:off x="295" y="3249"/>
                <a:ext cx="137" cy="13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184" name="Oval 388"/>
              <p:cNvSpPr>
                <a:spLocks noChangeArrowheads="1"/>
              </p:cNvSpPr>
              <p:nvPr/>
            </p:nvSpPr>
            <p:spPr bwMode="auto">
              <a:xfrm>
                <a:off x="295" y="2886"/>
                <a:ext cx="137" cy="13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185" name="Oval 389"/>
              <p:cNvSpPr>
                <a:spLocks noChangeArrowheads="1"/>
              </p:cNvSpPr>
              <p:nvPr/>
            </p:nvSpPr>
            <p:spPr bwMode="auto">
              <a:xfrm>
                <a:off x="476" y="2886"/>
                <a:ext cx="137" cy="13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186" name="Oval 390"/>
              <p:cNvSpPr>
                <a:spLocks noChangeArrowheads="1"/>
              </p:cNvSpPr>
              <p:nvPr/>
            </p:nvSpPr>
            <p:spPr bwMode="auto">
              <a:xfrm>
                <a:off x="476" y="3067"/>
                <a:ext cx="137" cy="13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187" name="Oval 391"/>
              <p:cNvSpPr>
                <a:spLocks noChangeArrowheads="1"/>
              </p:cNvSpPr>
              <p:nvPr/>
            </p:nvSpPr>
            <p:spPr bwMode="auto">
              <a:xfrm>
                <a:off x="476" y="3249"/>
                <a:ext cx="137" cy="13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188" name="Oval 392"/>
              <p:cNvSpPr>
                <a:spLocks noChangeArrowheads="1"/>
              </p:cNvSpPr>
              <p:nvPr/>
            </p:nvSpPr>
            <p:spPr bwMode="auto">
              <a:xfrm>
                <a:off x="295" y="3067"/>
                <a:ext cx="137" cy="13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189" name="Rectangle 393"/>
              <p:cNvSpPr>
                <a:spLocks noChangeArrowheads="1"/>
              </p:cNvSpPr>
              <p:nvPr/>
            </p:nvSpPr>
            <p:spPr bwMode="auto">
              <a:xfrm>
                <a:off x="264" y="2863"/>
                <a:ext cx="371" cy="553"/>
              </a:xfrm>
              <a:prstGeom prst="rect">
                <a:avLst/>
              </a:prstGeom>
              <a:noFill/>
              <a:ln w="7938">
                <a:solidFill>
                  <a:srgbClr val="1F1A17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PT"/>
              </a:p>
            </p:txBody>
          </p:sp>
        </p:grpSp>
        <p:grpSp>
          <p:nvGrpSpPr>
            <p:cNvPr id="119" name="Group 394"/>
            <p:cNvGrpSpPr>
              <a:grpSpLocks/>
            </p:cNvGrpSpPr>
            <p:nvPr/>
          </p:nvGrpSpPr>
          <p:grpSpPr bwMode="auto">
            <a:xfrm>
              <a:off x="0" y="3431"/>
              <a:ext cx="371" cy="553"/>
              <a:chOff x="264" y="2863"/>
              <a:chExt cx="371" cy="553"/>
            </a:xfrm>
          </p:grpSpPr>
          <p:sp>
            <p:nvSpPr>
              <p:cNvPr id="176" name="Oval 395"/>
              <p:cNvSpPr>
                <a:spLocks noChangeArrowheads="1"/>
              </p:cNvSpPr>
              <p:nvPr/>
            </p:nvSpPr>
            <p:spPr bwMode="auto">
              <a:xfrm>
                <a:off x="295" y="3249"/>
                <a:ext cx="137" cy="13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177" name="Oval 396"/>
              <p:cNvSpPr>
                <a:spLocks noChangeArrowheads="1"/>
              </p:cNvSpPr>
              <p:nvPr/>
            </p:nvSpPr>
            <p:spPr bwMode="auto">
              <a:xfrm>
                <a:off x="295" y="2886"/>
                <a:ext cx="137" cy="13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178" name="Oval 397"/>
              <p:cNvSpPr>
                <a:spLocks noChangeArrowheads="1"/>
              </p:cNvSpPr>
              <p:nvPr/>
            </p:nvSpPr>
            <p:spPr bwMode="auto">
              <a:xfrm>
                <a:off x="476" y="2886"/>
                <a:ext cx="137" cy="13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179" name="Oval 398"/>
              <p:cNvSpPr>
                <a:spLocks noChangeArrowheads="1"/>
              </p:cNvSpPr>
              <p:nvPr/>
            </p:nvSpPr>
            <p:spPr bwMode="auto">
              <a:xfrm>
                <a:off x="476" y="3067"/>
                <a:ext cx="137" cy="13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180" name="Oval 399"/>
              <p:cNvSpPr>
                <a:spLocks noChangeArrowheads="1"/>
              </p:cNvSpPr>
              <p:nvPr/>
            </p:nvSpPr>
            <p:spPr bwMode="auto">
              <a:xfrm>
                <a:off x="476" y="3249"/>
                <a:ext cx="137" cy="13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181" name="Oval 400"/>
              <p:cNvSpPr>
                <a:spLocks noChangeArrowheads="1"/>
              </p:cNvSpPr>
              <p:nvPr/>
            </p:nvSpPr>
            <p:spPr bwMode="auto">
              <a:xfrm>
                <a:off x="295" y="3067"/>
                <a:ext cx="137" cy="13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182" name="Rectangle 401"/>
              <p:cNvSpPr>
                <a:spLocks noChangeArrowheads="1"/>
              </p:cNvSpPr>
              <p:nvPr/>
            </p:nvSpPr>
            <p:spPr bwMode="auto">
              <a:xfrm>
                <a:off x="264" y="2863"/>
                <a:ext cx="371" cy="553"/>
              </a:xfrm>
              <a:prstGeom prst="rect">
                <a:avLst/>
              </a:prstGeom>
              <a:noFill/>
              <a:ln w="7938">
                <a:solidFill>
                  <a:srgbClr val="1F1A17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PT"/>
              </a:p>
            </p:txBody>
          </p:sp>
        </p:grpSp>
        <p:grpSp>
          <p:nvGrpSpPr>
            <p:cNvPr id="120" name="Group 411"/>
            <p:cNvGrpSpPr>
              <a:grpSpLocks/>
            </p:cNvGrpSpPr>
            <p:nvPr/>
          </p:nvGrpSpPr>
          <p:grpSpPr bwMode="auto">
            <a:xfrm>
              <a:off x="2789" y="3436"/>
              <a:ext cx="371" cy="553"/>
              <a:chOff x="264" y="2863"/>
              <a:chExt cx="371" cy="553"/>
            </a:xfrm>
          </p:grpSpPr>
          <p:sp>
            <p:nvSpPr>
              <p:cNvPr id="169" name="Oval 412"/>
              <p:cNvSpPr>
                <a:spLocks noChangeArrowheads="1"/>
              </p:cNvSpPr>
              <p:nvPr/>
            </p:nvSpPr>
            <p:spPr bwMode="auto">
              <a:xfrm>
                <a:off x="295" y="3249"/>
                <a:ext cx="137" cy="13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170" name="Oval 413"/>
              <p:cNvSpPr>
                <a:spLocks noChangeArrowheads="1"/>
              </p:cNvSpPr>
              <p:nvPr/>
            </p:nvSpPr>
            <p:spPr bwMode="auto">
              <a:xfrm>
                <a:off x="295" y="2886"/>
                <a:ext cx="137" cy="13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171" name="Oval 414"/>
              <p:cNvSpPr>
                <a:spLocks noChangeArrowheads="1"/>
              </p:cNvSpPr>
              <p:nvPr/>
            </p:nvSpPr>
            <p:spPr bwMode="auto">
              <a:xfrm>
                <a:off x="476" y="2886"/>
                <a:ext cx="137" cy="13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172" name="Oval 415"/>
              <p:cNvSpPr>
                <a:spLocks noChangeArrowheads="1"/>
              </p:cNvSpPr>
              <p:nvPr/>
            </p:nvSpPr>
            <p:spPr bwMode="auto">
              <a:xfrm>
                <a:off x="476" y="3067"/>
                <a:ext cx="137" cy="13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173" name="Oval 416"/>
              <p:cNvSpPr>
                <a:spLocks noChangeArrowheads="1"/>
              </p:cNvSpPr>
              <p:nvPr/>
            </p:nvSpPr>
            <p:spPr bwMode="auto">
              <a:xfrm>
                <a:off x="476" y="3249"/>
                <a:ext cx="137" cy="13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174" name="Oval 417"/>
              <p:cNvSpPr>
                <a:spLocks noChangeArrowheads="1"/>
              </p:cNvSpPr>
              <p:nvPr/>
            </p:nvSpPr>
            <p:spPr bwMode="auto">
              <a:xfrm>
                <a:off x="295" y="3067"/>
                <a:ext cx="137" cy="13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175" name="Rectangle 418"/>
              <p:cNvSpPr>
                <a:spLocks noChangeArrowheads="1"/>
              </p:cNvSpPr>
              <p:nvPr/>
            </p:nvSpPr>
            <p:spPr bwMode="auto">
              <a:xfrm>
                <a:off x="264" y="2863"/>
                <a:ext cx="371" cy="553"/>
              </a:xfrm>
              <a:prstGeom prst="rect">
                <a:avLst/>
              </a:prstGeom>
              <a:noFill/>
              <a:ln w="7938">
                <a:solidFill>
                  <a:srgbClr val="1F1A17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PT"/>
              </a:p>
            </p:txBody>
          </p:sp>
        </p:grpSp>
        <p:grpSp>
          <p:nvGrpSpPr>
            <p:cNvPr id="121" name="Group 429"/>
            <p:cNvGrpSpPr>
              <a:grpSpLocks/>
            </p:cNvGrpSpPr>
            <p:nvPr/>
          </p:nvGrpSpPr>
          <p:grpSpPr bwMode="auto">
            <a:xfrm>
              <a:off x="5616" y="3430"/>
              <a:ext cx="371" cy="553"/>
              <a:chOff x="264" y="2863"/>
              <a:chExt cx="371" cy="553"/>
            </a:xfrm>
          </p:grpSpPr>
          <p:sp>
            <p:nvSpPr>
              <p:cNvPr id="162" name="Oval 430"/>
              <p:cNvSpPr>
                <a:spLocks noChangeArrowheads="1"/>
              </p:cNvSpPr>
              <p:nvPr/>
            </p:nvSpPr>
            <p:spPr bwMode="auto">
              <a:xfrm>
                <a:off x="295" y="3249"/>
                <a:ext cx="137" cy="13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163" name="Oval 431"/>
              <p:cNvSpPr>
                <a:spLocks noChangeArrowheads="1"/>
              </p:cNvSpPr>
              <p:nvPr/>
            </p:nvSpPr>
            <p:spPr bwMode="auto">
              <a:xfrm>
                <a:off x="295" y="2886"/>
                <a:ext cx="137" cy="13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164" name="Oval 432"/>
              <p:cNvSpPr>
                <a:spLocks noChangeArrowheads="1"/>
              </p:cNvSpPr>
              <p:nvPr/>
            </p:nvSpPr>
            <p:spPr bwMode="auto">
              <a:xfrm>
                <a:off x="476" y="2886"/>
                <a:ext cx="137" cy="13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165" name="Oval 433"/>
              <p:cNvSpPr>
                <a:spLocks noChangeArrowheads="1"/>
              </p:cNvSpPr>
              <p:nvPr/>
            </p:nvSpPr>
            <p:spPr bwMode="auto">
              <a:xfrm>
                <a:off x="476" y="3067"/>
                <a:ext cx="137" cy="13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166" name="Oval 434"/>
              <p:cNvSpPr>
                <a:spLocks noChangeArrowheads="1"/>
              </p:cNvSpPr>
              <p:nvPr/>
            </p:nvSpPr>
            <p:spPr bwMode="auto">
              <a:xfrm>
                <a:off x="476" y="3249"/>
                <a:ext cx="137" cy="13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167" name="Oval 435"/>
              <p:cNvSpPr>
                <a:spLocks noChangeArrowheads="1"/>
              </p:cNvSpPr>
              <p:nvPr/>
            </p:nvSpPr>
            <p:spPr bwMode="auto">
              <a:xfrm>
                <a:off x="295" y="3067"/>
                <a:ext cx="137" cy="13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168" name="Rectangle 436"/>
              <p:cNvSpPr>
                <a:spLocks noChangeArrowheads="1"/>
              </p:cNvSpPr>
              <p:nvPr/>
            </p:nvSpPr>
            <p:spPr bwMode="auto">
              <a:xfrm>
                <a:off x="264" y="2863"/>
                <a:ext cx="371" cy="553"/>
              </a:xfrm>
              <a:prstGeom prst="rect">
                <a:avLst/>
              </a:prstGeom>
              <a:noFill/>
              <a:ln w="7938">
                <a:solidFill>
                  <a:srgbClr val="1F1A17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PT"/>
              </a:p>
            </p:txBody>
          </p:sp>
        </p:grpSp>
        <p:grpSp>
          <p:nvGrpSpPr>
            <p:cNvPr id="122" name="Group 461"/>
            <p:cNvGrpSpPr>
              <a:grpSpLocks/>
            </p:cNvGrpSpPr>
            <p:nvPr/>
          </p:nvGrpSpPr>
          <p:grpSpPr bwMode="auto">
            <a:xfrm>
              <a:off x="3734" y="3430"/>
              <a:ext cx="371" cy="553"/>
              <a:chOff x="264" y="2863"/>
              <a:chExt cx="371" cy="553"/>
            </a:xfrm>
          </p:grpSpPr>
          <p:sp>
            <p:nvSpPr>
              <p:cNvPr id="155" name="Oval 462"/>
              <p:cNvSpPr>
                <a:spLocks noChangeArrowheads="1"/>
              </p:cNvSpPr>
              <p:nvPr/>
            </p:nvSpPr>
            <p:spPr bwMode="auto">
              <a:xfrm>
                <a:off x="295" y="3249"/>
                <a:ext cx="137" cy="13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156" name="Oval 463"/>
              <p:cNvSpPr>
                <a:spLocks noChangeArrowheads="1"/>
              </p:cNvSpPr>
              <p:nvPr/>
            </p:nvSpPr>
            <p:spPr bwMode="auto">
              <a:xfrm>
                <a:off x="295" y="2886"/>
                <a:ext cx="137" cy="13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157" name="Oval 464"/>
              <p:cNvSpPr>
                <a:spLocks noChangeArrowheads="1"/>
              </p:cNvSpPr>
              <p:nvPr/>
            </p:nvSpPr>
            <p:spPr bwMode="auto">
              <a:xfrm>
                <a:off x="476" y="2886"/>
                <a:ext cx="137" cy="13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158" name="Oval 465"/>
              <p:cNvSpPr>
                <a:spLocks noChangeArrowheads="1"/>
              </p:cNvSpPr>
              <p:nvPr/>
            </p:nvSpPr>
            <p:spPr bwMode="auto">
              <a:xfrm>
                <a:off x="476" y="3067"/>
                <a:ext cx="137" cy="13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159" name="Oval 466"/>
              <p:cNvSpPr>
                <a:spLocks noChangeArrowheads="1"/>
              </p:cNvSpPr>
              <p:nvPr/>
            </p:nvSpPr>
            <p:spPr bwMode="auto">
              <a:xfrm>
                <a:off x="476" y="3249"/>
                <a:ext cx="137" cy="13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160" name="Oval 467"/>
              <p:cNvSpPr>
                <a:spLocks noChangeArrowheads="1"/>
              </p:cNvSpPr>
              <p:nvPr/>
            </p:nvSpPr>
            <p:spPr bwMode="auto">
              <a:xfrm>
                <a:off x="295" y="3067"/>
                <a:ext cx="137" cy="13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161" name="Rectangle 468"/>
              <p:cNvSpPr>
                <a:spLocks noChangeArrowheads="1"/>
              </p:cNvSpPr>
              <p:nvPr/>
            </p:nvSpPr>
            <p:spPr bwMode="auto">
              <a:xfrm>
                <a:off x="264" y="2863"/>
                <a:ext cx="371" cy="553"/>
              </a:xfrm>
              <a:prstGeom prst="rect">
                <a:avLst/>
              </a:prstGeom>
              <a:noFill/>
              <a:ln w="7938">
                <a:solidFill>
                  <a:srgbClr val="1F1A17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PT"/>
              </a:p>
            </p:txBody>
          </p:sp>
        </p:grpSp>
        <p:grpSp>
          <p:nvGrpSpPr>
            <p:cNvPr id="123" name="Group 469"/>
            <p:cNvGrpSpPr>
              <a:grpSpLocks/>
            </p:cNvGrpSpPr>
            <p:nvPr/>
          </p:nvGrpSpPr>
          <p:grpSpPr bwMode="auto">
            <a:xfrm>
              <a:off x="3258" y="3430"/>
              <a:ext cx="371" cy="553"/>
              <a:chOff x="264" y="2863"/>
              <a:chExt cx="371" cy="553"/>
            </a:xfrm>
          </p:grpSpPr>
          <p:sp>
            <p:nvSpPr>
              <p:cNvPr id="148" name="Oval 470"/>
              <p:cNvSpPr>
                <a:spLocks noChangeArrowheads="1"/>
              </p:cNvSpPr>
              <p:nvPr/>
            </p:nvSpPr>
            <p:spPr bwMode="auto">
              <a:xfrm>
                <a:off x="295" y="3249"/>
                <a:ext cx="137" cy="13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149" name="Oval 471"/>
              <p:cNvSpPr>
                <a:spLocks noChangeArrowheads="1"/>
              </p:cNvSpPr>
              <p:nvPr/>
            </p:nvSpPr>
            <p:spPr bwMode="auto">
              <a:xfrm>
                <a:off x="295" y="2886"/>
                <a:ext cx="137" cy="13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150" name="Oval 472"/>
              <p:cNvSpPr>
                <a:spLocks noChangeArrowheads="1"/>
              </p:cNvSpPr>
              <p:nvPr/>
            </p:nvSpPr>
            <p:spPr bwMode="auto">
              <a:xfrm>
                <a:off x="476" y="2886"/>
                <a:ext cx="137" cy="13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151" name="Oval 473"/>
              <p:cNvSpPr>
                <a:spLocks noChangeArrowheads="1"/>
              </p:cNvSpPr>
              <p:nvPr/>
            </p:nvSpPr>
            <p:spPr bwMode="auto">
              <a:xfrm>
                <a:off x="476" y="3067"/>
                <a:ext cx="137" cy="13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152" name="Oval 474"/>
              <p:cNvSpPr>
                <a:spLocks noChangeArrowheads="1"/>
              </p:cNvSpPr>
              <p:nvPr/>
            </p:nvSpPr>
            <p:spPr bwMode="auto">
              <a:xfrm>
                <a:off x="476" y="3249"/>
                <a:ext cx="137" cy="13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153" name="Oval 475"/>
              <p:cNvSpPr>
                <a:spLocks noChangeArrowheads="1"/>
              </p:cNvSpPr>
              <p:nvPr/>
            </p:nvSpPr>
            <p:spPr bwMode="auto">
              <a:xfrm>
                <a:off x="295" y="3067"/>
                <a:ext cx="137" cy="13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154" name="Rectangle 476"/>
              <p:cNvSpPr>
                <a:spLocks noChangeArrowheads="1"/>
              </p:cNvSpPr>
              <p:nvPr/>
            </p:nvSpPr>
            <p:spPr bwMode="auto">
              <a:xfrm>
                <a:off x="264" y="2863"/>
                <a:ext cx="371" cy="553"/>
              </a:xfrm>
              <a:prstGeom prst="rect">
                <a:avLst/>
              </a:prstGeom>
              <a:noFill/>
              <a:ln w="7938">
                <a:solidFill>
                  <a:srgbClr val="1F1A17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PT"/>
              </a:p>
            </p:txBody>
          </p:sp>
        </p:grpSp>
        <p:grpSp>
          <p:nvGrpSpPr>
            <p:cNvPr id="124" name="Group 477"/>
            <p:cNvGrpSpPr>
              <a:grpSpLocks/>
            </p:cNvGrpSpPr>
            <p:nvPr/>
          </p:nvGrpSpPr>
          <p:grpSpPr bwMode="auto">
            <a:xfrm>
              <a:off x="4694" y="3430"/>
              <a:ext cx="371" cy="553"/>
              <a:chOff x="264" y="2863"/>
              <a:chExt cx="371" cy="553"/>
            </a:xfrm>
          </p:grpSpPr>
          <p:sp>
            <p:nvSpPr>
              <p:cNvPr id="141" name="Oval 478"/>
              <p:cNvSpPr>
                <a:spLocks noChangeArrowheads="1"/>
              </p:cNvSpPr>
              <p:nvPr/>
            </p:nvSpPr>
            <p:spPr bwMode="auto">
              <a:xfrm>
                <a:off x="295" y="3249"/>
                <a:ext cx="137" cy="13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142" name="Oval 479"/>
              <p:cNvSpPr>
                <a:spLocks noChangeArrowheads="1"/>
              </p:cNvSpPr>
              <p:nvPr/>
            </p:nvSpPr>
            <p:spPr bwMode="auto">
              <a:xfrm>
                <a:off x="295" y="2886"/>
                <a:ext cx="137" cy="13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143" name="Oval 480"/>
              <p:cNvSpPr>
                <a:spLocks noChangeArrowheads="1"/>
              </p:cNvSpPr>
              <p:nvPr/>
            </p:nvSpPr>
            <p:spPr bwMode="auto">
              <a:xfrm>
                <a:off x="476" y="2886"/>
                <a:ext cx="137" cy="13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144" name="Oval 481"/>
              <p:cNvSpPr>
                <a:spLocks noChangeArrowheads="1"/>
              </p:cNvSpPr>
              <p:nvPr/>
            </p:nvSpPr>
            <p:spPr bwMode="auto">
              <a:xfrm>
                <a:off x="476" y="3067"/>
                <a:ext cx="137" cy="13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145" name="Oval 482"/>
              <p:cNvSpPr>
                <a:spLocks noChangeArrowheads="1"/>
              </p:cNvSpPr>
              <p:nvPr/>
            </p:nvSpPr>
            <p:spPr bwMode="auto">
              <a:xfrm>
                <a:off x="476" y="3249"/>
                <a:ext cx="137" cy="13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146" name="Oval 483"/>
              <p:cNvSpPr>
                <a:spLocks noChangeArrowheads="1"/>
              </p:cNvSpPr>
              <p:nvPr/>
            </p:nvSpPr>
            <p:spPr bwMode="auto">
              <a:xfrm>
                <a:off x="295" y="3067"/>
                <a:ext cx="137" cy="13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147" name="Rectangle 484"/>
              <p:cNvSpPr>
                <a:spLocks noChangeArrowheads="1"/>
              </p:cNvSpPr>
              <p:nvPr/>
            </p:nvSpPr>
            <p:spPr bwMode="auto">
              <a:xfrm>
                <a:off x="264" y="2863"/>
                <a:ext cx="371" cy="553"/>
              </a:xfrm>
              <a:prstGeom prst="rect">
                <a:avLst/>
              </a:prstGeom>
              <a:noFill/>
              <a:ln w="7938">
                <a:solidFill>
                  <a:srgbClr val="1F1A17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PT"/>
              </a:p>
            </p:txBody>
          </p:sp>
        </p:grpSp>
        <p:grpSp>
          <p:nvGrpSpPr>
            <p:cNvPr id="125" name="Group 493"/>
            <p:cNvGrpSpPr>
              <a:grpSpLocks/>
            </p:cNvGrpSpPr>
            <p:nvPr/>
          </p:nvGrpSpPr>
          <p:grpSpPr bwMode="auto">
            <a:xfrm>
              <a:off x="5171" y="3430"/>
              <a:ext cx="371" cy="553"/>
              <a:chOff x="264" y="2863"/>
              <a:chExt cx="371" cy="553"/>
            </a:xfrm>
          </p:grpSpPr>
          <p:sp>
            <p:nvSpPr>
              <p:cNvPr id="134" name="Oval 494"/>
              <p:cNvSpPr>
                <a:spLocks noChangeArrowheads="1"/>
              </p:cNvSpPr>
              <p:nvPr/>
            </p:nvSpPr>
            <p:spPr bwMode="auto">
              <a:xfrm>
                <a:off x="295" y="3249"/>
                <a:ext cx="137" cy="13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135" name="Oval 495"/>
              <p:cNvSpPr>
                <a:spLocks noChangeArrowheads="1"/>
              </p:cNvSpPr>
              <p:nvPr/>
            </p:nvSpPr>
            <p:spPr bwMode="auto">
              <a:xfrm>
                <a:off x="295" y="2886"/>
                <a:ext cx="137" cy="13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136" name="Oval 496"/>
              <p:cNvSpPr>
                <a:spLocks noChangeArrowheads="1"/>
              </p:cNvSpPr>
              <p:nvPr/>
            </p:nvSpPr>
            <p:spPr bwMode="auto">
              <a:xfrm>
                <a:off x="476" y="2886"/>
                <a:ext cx="137" cy="13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137" name="Oval 497"/>
              <p:cNvSpPr>
                <a:spLocks noChangeArrowheads="1"/>
              </p:cNvSpPr>
              <p:nvPr/>
            </p:nvSpPr>
            <p:spPr bwMode="auto">
              <a:xfrm>
                <a:off x="476" y="3067"/>
                <a:ext cx="137" cy="13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138" name="Oval 498"/>
              <p:cNvSpPr>
                <a:spLocks noChangeArrowheads="1"/>
              </p:cNvSpPr>
              <p:nvPr/>
            </p:nvSpPr>
            <p:spPr bwMode="auto">
              <a:xfrm>
                <a:off x="476" y="3249"/>
                <a:ext cx="137" cy="13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139" name="Oval 499"/>
              <p:cNvSpPr>
                <a:spLocks noChangeArrowheads="1"/>
              </p:cNvSpPr>
              <p:nvPr/>
            </p:nvSpPr>
            <p:spPr bwMode="auto">
              <a:xfrm>
                <a:off x="295" y="3067"/>
                <a:ext cx="137" cy="13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140" name="Rectangle 500"/>
              <p:cNvSpPr>
                <a:spLocks noChangeArrowheads="1"/>
              </p:cNvSpPr>
              <p:nvPr/>
            </p:nvSpPr>
            <p:spPr bwMode="auto">
              <a:xfrm>
                <a:off x="264" y="2863"/>
                <a:ext cx="371" cy="553"/>
              </a:xfrm>
              <a:prstGeom prst="rect">
                <a:avLst/>
              </a:prstGeom>
              <a:noFill/>
              <a:ln w="7938">
                <a:solidFill>
                  <a:srgbClr val="1F1A17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PT"/>
              </a:p>
            </p:txBody>
          </p:sp>
        </p:grpSp>
        <p:grpSp>
          <p:nvGrpSpPr>
            <p:cNvPr id="126" name="Group 501"/>
            <p:cNvGrpSpPr>
              <a:grpSpLocks/>
            </p:cNvGrpSpPr>
            <p:nvPr/>
          </p:nvGrpSpPr>
          <p:grpSpPr bwMode="auto">
            <a:xfrm>
              <a:off x="4218" y="3430"/>
              <a:ext cx="371" cy="553"/>
              <a:chOff x="264" y="2863"/>
              <a:chExt cx="371" cy="553"/>
            </a:xfrm>
          </p:grpSpPr>
          <p:sp>
            <p:nvSpPr>
              <p:cNvPr id="127" name="Oval 502"/>
              <p:cNvSpPr>
                <a:spLocks noChangeArrowheads="1"/>
              </p:cNvSpPr>
              <p:nvPr/>
            </p:nvSpPr>
            <p:spPr bwMode="auto">
              <a:xfrm>
                <a:off x="295" y="3249"/>
                <a:ext cx="137" cy="13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128" name="Oval 503"/>
              <p:cNvSpPr>
                <a:spLocks noChangeArrowheads="1"/>
              </p:cNvSpPr>
              <p:nvPr/>
            </p:nvSpPr>
            <p:spPr bwMode="auto">
              <a:xfrm>
                <a:off x="295" y="2886"/>
                <a:ext cx="137" cy="13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129" name="Oval 504"/>
              <p:cNvSpPr>
                <a:spLocks noChangeArrowheads="1"/>
              </p:cNvSpPr>
              <p:nvPr/>
            </p:nvSpPr>
            <p:spPr bwMode="auto">
              <a:xfrm>
                <a:off x="476" y="2886"/>
                <a:ext cx="137" cy="13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130" name="Oval 505"/>
              <p:cNvSpPr>
                <a:spLocks noChangeArrowheads="1"/>
              </p:cNvSpPr>
              <p:nvPr/>
            </p:nvSpPr>
            <p:spPr bwMode="auto">
              <a:xfrm>
                <a:off x="476" y="3067"/>
                <a:ext cx="137" cy="13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131" name="Oval 506"/>
              <p:cNvSpPr>
                <a:spLocks noChangeArrowheads="1"/>
              </p:cNvSpPr>
              <p:nvPr/>
            </p:nvSpPr>
            <p:spPr bwMode="auto">
              <a:xfrm>
                <a:off x="476" y="3249"/>
                <a:ext cx="137" cy="13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132" name="Oval 507"/>
              <p:cNvSpPr>
                <a:spLocks noChangeArrowheads="1"/>
              </p:cNvSpPr>
              <p:nvPr/>
            </p:nvSpPr>
            <p:spPr bwMode="auto">
              <a:xfrm>
                <a:off x="295" y="3067"/>
                <a:ext cx="137" cy="13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133" name="Rectangle 508"/>
              <p:cNvSpPr>
                <a:spLocks noChangeArrowheads="1"/>
              </p:cNvSpPr>
              <p:nvPr/>
            </p:nvSpPr>
            <p:spPr bwMode="auto">
              <a:xfrm>
                <a:off x="264" y="2863"/>
                <a:ext cx="371" cy="553"/>
              </a:xfrm>
              <a:prstGeom prst="rect">
                <a:avLst/>
              </a:prstGeom>
              <a:noFill/>
              <a:ln w="7938">
                <a:solidFill>
                  <a:srgbClr val="1F1A17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PT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1497949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411224" y="6018298"/>
            <a:ext cx="8280920" cy="288032"/>
          </a:xfrm>
          <a:prstGeom prst="round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100" b="1" dirty="0">
                <a:solidFill>
                  <a:prstClr val="white">
                    <a:lumMod val="50000"/>
                  </a:prstClr>
                </a:solidFill>
              </a:rPr>
              <a:t> </a:t>
            </a:r>
            <a:endParaRPr lang="pt-BR" sz="1100" dirty="0">
              <a:solidFill>
                <a:prstClr val="white">
                  <a:lumMod val="50000"/>
                </a:prstClr>
              </a:solidFill>
            </a:endParaRPr>
          </a:p>
          <a:p>
            <a:r>
              <a:rPr lang="pt-BR" sz="1100" dirty="0">
                <a:solidFill>
                  <a:prstClr val="white">
                    <a:lumMod val="50000"/>
                  </a:prstClr>
                </a:solidFill>
              </a:rPr>
              <a:t>A INFOCOMUNICAÇÃO EM HARMONIA COM A MUSICOGRAFIA BRAILLE: proposta de plataforma digital inclusiva</a:t>
            </a:r>
          </a:p>
          <a:p>
            <a:endParaRPr lang="pt-BR" sz="1100" dirty="0">
              <a:solidFill>
                <a:prstClr val="white">
                  <a:lumMod val="50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3265865" y="-73360"/>
            <a:ext cx="26003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dirty="0">
                <a:latin typeface="Arial" pitchFamily="34" charset="0"/>
                <a:cs typeface="Arial" pitchFamily="34" charset="0"/>
              </a:rPr>
              <a:t>Reglete e punção</a:t>
            </a:r>
          </a:p>
        </p:txBody>
      </p:sp>
      <p:pic>
        <p:nvPicPr>
          <p:cNvPr id="4" name="Picture 5" descr="foto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5" y="495924"/>
            <a:ext cx="3359979" cy="252028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" name="Picture 7" descr="foto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541236"/>
            <a:ext cx="3277221" cy="245820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" name="Picture 3" descr="foto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8671" y="3683947"/>
            <a:ext cx="2933322" cy="219999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7" name="Retângulo 6"/>
          <p:cNvSpPr/>
          <p:nvPr/>
        </p:nvSpPr>
        <p:spPr>
          <a:xfrm>
            <a:off x="971601" y="3068960"/>
            <a:ext cx="27172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Arial" pitchFamily="34" charset="0"/>
                <a:cs typeface="Arial" pitchFamily="34" charset="0"/>
              </a:rPr>
              <a:t>Escrita braille</a:t>
            </a:r>
          </a:p>
        </p:txBody>
      </p:sp>
      <p:pic>
        <p:nvPicPr>
          <p:cNvPr id="8" name="Picture 4" descr="mao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3155" y="3683530"/>
            <a:ext cx="2943328" cy="220749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9" name="Retângulo 8"/>
          <p:cNvSpPr/>
          <p:nvPr/>
        </p:nvSpPr>
        <p:spPr>
          <a:xfrm>
            <a:off x="5374291" y="3105798"/>
            <a:ext cx="25730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Arial" pitchFamily="34" charset="0"/>
                <a:cs typeface="Arial" pitchFamily="34" charset="0"/>
              </a:rPr>
              <a:t>Leitura braille</a:t>
            </a:r>
          </a:p>
        </p:txBody>
      </p:sp>
    </p:spTree>
    <p:extLst>
      <p:ext uri="{BB962C8B-B14F-4D97-AF65-F5344CB8AC3E}">
        <p14:creationId xmlns:p14="http://schemas.microsoft.com/office/powerpoint/2010/main" xmlns="" val="435365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411224" y="6018298"/>
            <a:ext cx="8280920" cy="288032"/>
          </a:xfrm>
          <a:prstGeom prst="round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100" b="1" dirty="0">
                <a:solidFill>
                  <a:schemeClr val="bg1">
                    <a:lumMod val="50000"/>
                  </a:schemeClr>
                </a:solidFill>
              </a:rPr>
              <a:t> </a:t>
            </a:r>
            <a:endParaRPr lang="pt-BR" sz="11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pt-BR" sz="1100" dirty="0">
                <a:solidFill>
                  <a:schemeClr val="bg1">
                    <a:lumMod val="50000"/>
                  </a:schemeClr>
                </a:solidFill>
              </a:rPr>
              <a:t>A INFOCOMUNICAÇÃO EM HARMONIA COM A MUSICOGRAFIA BRAILLE: proposta de plataforma digital inclusiva</a:t>
            </a:r>
          </a:p>
          <a:p>
            <a:endParaRPr lang="pt-BR" sz="11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423042" y="458340"/>
            <a:ext cx="4275529" cy="46166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pt-BR" sz="2400" dirty="0">
                <a:latin typeface="Arial" pitchFamily="34" charset="0"/>
                <a:cs typeface="Arial" pitchFamily="34" charset="0"/>
              </a:rPr>
              <a:t>O Contexto Histórico do Cego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39175" y="3717033"/>
            <a:ext cx="3712412" cy="2088232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1066303"/>
            <a:ext cx="3324104" cy="2493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92312" y="1066303"/>
            <a:ext cx="3324104" cy="2493078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608" y="3717032"/>
            <a:ext cx="2880320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621578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411224" y="6018298"/>
            <a:ext cx="8280920" cy="288032"/>
          </a:xfrm>
          <a:prstGeom prst="round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100" b="1" dirty="0">
                <a:solidFill>
                  <a:prstClr val="white">
                    <a:lumMod val="50000"/>
                  </a:prstClr>
                </a:solidFill>
              </a:rPr>
              <a:t> </a:t>
            </a:r>
            <a:endParaRPr lang="pt-BR" sz="1100" dirty="0">
              <a:solidFill>
                <a:prstClr val="white">
                  <a:lumMod val="50000"/>
                </a:prstClr>
              </a:solidFill>
            </a:endParaRPr>
          </a:p>
          <a:p>
            <a:r>
              <a:rPr lang="pt-BR" sz="1100" dirty="0">
                <a:solidFill>
                  <a:prstClr val="white">
                    <a:lumMod val="50000"/>
                  </a:prstClr>
                </a:solidFill>
              </a:rPr>
              <a:t>A INFOCOMUNICAÇÃO EM HARMONIA COM A MUSICOGRAFIA BRAILLE: proposta de plataforma digital inclusiva</a:t>
            </a:r>
          </a:p>
          <a:p>
            <a:endParaRPr lang="pt-BR" sz="1100" dirty="0">
              <a:solidFill>
                <a:prstClr val="white">
                  <a:lumMod val="50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043608" y="476672"/>
            <a:ext cx="72728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>
                <a:latin typeface="Arial" pitchFamily="34" charset="0"/>
                <a:cs typeface="Arial" pitchFamily="34" charset="0"/>
              </a:rPr>
              <a:t>ORIGEM, EVOLUÇÃO E ATUALIDADE DA MUSICOGRAFIA </a:t>
            </a:r>
          </a:p>
        </p:txBody>
      </p:sp>
      <p:pic>
        <p:nvPicPr>
          <p:cNvPr id="5" name="Imagem 4" descr="C:\Users\Dolores\Desktop\Luiz Braille Paris 16.03.2015\2015-03-18 11.19.51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877" b="5432"/>
          <a:stretch/>
        </p:blipFill>
        <p:spPr bwMode="auto">
          <a:xfrm>
            <a:off x="744272" y="3573016"/>
            <a:ext cx="3456384" cy="1656183"/>
          </a:xfrm>
          <a:prstGeom prst="rect">
            <a:avLst/>
          </a:prstGeom>
          <a:noFill/>
          <a:ln>
            <a:noFill/>
          </a:ln>
          <a:scene3d>
            <a:camera prst="obliqueBottomLeft"/>
            <a:lightRig rig="threePt" dir="t"/>
          </a:scene3d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6" name="Imagem 5" descr="C:\Users\Dolores\Desktop\Paris celular Luiz Braille\20150316_145834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249" b="6214"/>
          <a:stretch/>
        </p:blipFill>
        <p:spPr bwMode="auto">
          <a:xfrm>
            <a:off x="4828174" y="3576784"/>
            <a:ext cx="3745210" cy="1638767"/>
          </a:xfrm>
          <a:prstGeom prst="rect">
            <a:avLst/>
          </a:prstGeom>
          <a:noFill/>
          <a:ln>
            <a:noFill/>
          </a:ln>
          <a:scene3d>
            <a:camera prst="obliqueBottomLeft"/>
            <a:lightRig rig="threePt" dir="t"/>
          </a:scene3d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6208440" y="1836113"/>
            <a:ext cx="2540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Louis Braille</a:t>
            </a:r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xmlns="" val="2489646427"/>
              </p:ext>
            </p:extLst>
          </p:nvPr>
        </p:nvGraphicFramePr>
        <p:xfrm>
          <a:off x="323528" y="1052736"/>
          <a:ext cx="6145138" cy="2182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Retângulo 8"/>
          <p:cNvSpPr/>
          <p:nvPr/>
        </p:nvSpPr>
        <p:spPr>
          <a:xfrm>
            <a:off x="395536" y="5301208"/>
            <a:ext cx="43204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pt-BR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Procédé</a:t>
            </a:r>
            <a:r>
              <a:rPr lang="pt-BR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pour</a:t>
            </a:r>
            <a:r>
              <a:rPr lang="pt-BR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Écrire</a:t>
            </a:r>
            <a:r>
              <a:rPr lang="pt-BR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</a:t>
            </a:r>
            <a:r>
              <a:rPr lang="pt-BR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paroles, La musique </a:t>
            </a:r>
          </a:p>
          <a:p>
            <a:r>
              <a:rPr lang="pt-BR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</a:t>
            </a:r>
            <a:r>
              <a:rPr lang="pt-BR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</a:t>
            </a:r>
            <a:r>
              <a:rPr lang="pt-BR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plainchant</a:t>
            </a:r>
            <a:r>
              <a:rPr lang="pt-BR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</a:t>
            </a:r>
            <a:r>
              <a:rPr lang="pt-BR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moyen</a:t>
            </a:r>
            <a:r>
              <a:rPr lang="pt-BR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point”, 1829. </a:t>
            </a:r>
          </a:p>
        </p:txBody>
      </p:sp>
      <p:sp>
        <p:nvSpPr>
          <p:cNvPr id="10" name="Retângulo 9"/>
          <p:cNvSpPr/>
          <p:nvPr/>
        </p:nvSpPr>
        <p:spPr>
          <a:xfrm>
            <a:off x="5292080" y="5358987"/>
            <a:ext cx="30243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Livro original de Louis Braille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183280" y="-88"/>
            <a:ext cx="947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Arial" pitchFamily="34" charset="0"/>
                <a:cs typeface="Arial" pitchFamily="34" charset="0"/>
              </a:rPr>
              <a:t>Cap. II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367095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408552" y="6093296"/>
            <a:ext cx="8280920" cy="28803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100" b="1" dirty="0">
                <a:solidFill>
                  <a:schemeClr val="bg1">
                    <a:lumMod val="50000"/>
                  </a:schemeClr>
                </a:solidFill>
              </a:rPr>
              <a:t> </a:t>
            </a:r>
            <a:endParaRPr lang="pt-BR" sz="11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pt-BR" sz="1100" dirty="0">
                <a:solidFill>
                  <a:schemeClr val="bg1">
                    <a:lumMod val="50000"/>
                  </a:schemeClr>
                </a:solidFill>
              </a:rPr>
              <a:t>A INFOCOMUNICAÇÃO EM HARMONIA COM A MUSICOGRAFIA BRAILLE: proposta de plataforma digital inclusiva</a:t>
            </a:r>
          </a:p>
          <a:p>
            <a:endParaRPr lang="pt-BR" sz="11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agem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696464"/>
            <a:ext cx="3384376" cy="4209563"/>
          </a:xfrm>
          <a:prstGeom prst="rect">
            <a:avLst/>
          </a:prstGeom>
        </p:spPr>
      </p:pic>
      <p:pic>
        <p:nvPicPr>
          <p:cNvPr id="5" name="Imagem 4" descr="D:\Paris celular Luiz Braille\20150316_15314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2120" y="685970"/>
            <a:ext cx="2736304" cy="468052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tângulo 1"/>
          <p:cNvSpPr/>
          <p:nvPr/>
        </p:nvSpPr>
        <p:spPr>
          <a:xfrm>
            <a:off x="5400600" y="5517232"/>
            <a:ext cx="349188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50" dirty="0">
                <a:latin typeface="Arial" pitchFamily="34" charset="0"/>
                <a:cs typeface="Arial" pitchFamily="34" charset="0"/>
              </a:rPr>
              <a:t>Símbolos musicais de valores e dinâmicas em relevo: papel grosso</a:t>
            </a:r>
          </a:p>
        </p:txBody>
      </p:sp>
      <p:sp>
        <p:nvSpPr>
          <p:cNvPr id="6" name="Retângulo 5"/>
          <p:cNvSpPr/>
          <p:nvPr/>
        </p:nvSpPr>
        <p:spPr>
          <a:xfrm>
            <a:off x="467544" y="4974267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1200" dirty="0">
                <a:latin typeface="Arial" pitchFamily="34" charset="0"/>
                <a:cs typeface="Arial" pitchFamily="34" charset="0"/>
              </a:rPr>
              <a:t>Pautas em relevo de ferro em uma prancha de madeira e figuras musicais em ímã para serem introduzidas nas pautas. Museu Louis Braille – </a:t>
            </a:r>
            <a:r>
              <a:rPr lang="pt-BR" sz="1200" dirty="0" err="1">
                <a:latin typeface="Arial" pitchFamily="34" charset="0"/>
                <a:cs typeface="Arial" pitchFamily="34" charset="0"/>
              </a:rPr>
              <a:t>Coupvray</a:t>
            </a:r>
            <a:r>
              <a:rPr lang="pt-BR" sz="1200" dirty="0">
                <a:latin typeface="Arial" pitchFamily="34" charset="0"/>
                <a:cs typeface="Arial" pitchFamily="34" charset="0"/>
              </a:rPr>
              <a:t> – França – 14 de março de 2015. Arquivo da pesquisadora.</a:t>
            </a:r>
          </a:p>
        </p:txBody>
      </p:sp>
    </p:spTree>
    <p:extLst>
      <p:ext uri="{BB962C8B-B14F-4D97-AF65-F5344CB8AC3E}">
        <p14:creationId xmlns:p14="http://schemas.microsoft.com/office/powerpoint/2010/main" xmlns="" val="41444031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408552" y="6093296"/>
            <a:ext cx="8280920" cy="28803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100" b="1" dirty="0">
                <a:solidFill>
                  <a:schemeClr val="bg1">
                    <a:lumMod val="50000"/>
                  </a:schemeClr>
                </a:solidFill>
              </a:rPr>
              <a:t> </a:t>
            </a:r>
            <a:endParaRPr lang="pt-BR" sz="11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pt-BR" sz="1100" dirty="0">
                <a:solidFill>
                  <a:schemeClr val="bg1">
                    <a:lumMod val="50000"/>
                  </a:schemeClr>
                </a:solidFill>
              </a:rPr>
              <a:t>A INFOCOMUNICAÇÃO EM HARMONIA COM A MUSICOGRAFIA BRAILLE: proposta de plataforma digital inclusiva</a:t>
            </a:r>
          </a:p>
          <a:p>
            <a:endParaRPr lang="pt-BR" sz="11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Imagem 7" descr="C:\Users\Jontas\Desktop\Notação musical Braille 1.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836712"/>
            <a:ext cx="3168351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m 8" descr="C:\Users\Jontas\Desktop\Notação musical Braille 2.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698527"/>
            <a:ext cx="3168351" cy="1962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m 9" descr="C:\Users\Jontas\Desktop\Notação musical Braille 3.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2565" y="908720"/>
            <a:ext cx="3463851" cy="2466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m 10" descr="C:\Users\Jontas\Desktop\Notação musical Braille 4.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2565" y="3501008"/>
            <a:ext cx="3463850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tângulo 11"/>
          <p:cNvSpPr/>
          <p:nvPr/>
        </p:nvSpPr>
        <p:spPr>
          <a:xfrm>
            <a:off x="1043608" y="476672"/>
            <a:ext cx="72728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>
                <a:latin typeface="Arial" pitchFamily="34" charset="0"/>
                <a:cs typeface="Arial" pitchFamily="34" charset="0"/>
              </a:rPr>
              <a:t>ORIGEM, EVOLUÇÃO E ATUALIDADE DA MUSICOGRAFIA </a:t>
            </a:r>
          </a:p>
        </p:txBody>
      </p:sp>
    </p:spTree>
    <p:extLst>
      <p:ext uri="{BB962C8B-B14F-4D97-AF65-F5344CB8AC3E}">
        <p14:creationId xmlns:p14="http://schemas.microsoft.com/office/powerpoint/2010/main" xmlns="" val="3507858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408552" y="6093296"/>
            <a:ext cx="8280920" cy="28803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100" b="1" dirty="0">
                <a:solidFill>
                  <a:schemeClr val="bg1">
                    <a:lumMod val="50000"/>
                  </a:schemeClr>
                </a:solidFill>
              </a:rPr>
              <a:t> </a:t>
            </a:r>
            <a:endParaRPr lang="pt-BR" sz="11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pt-BR" sz="1100" dirty="0">
                <a:solidFill>
                  <a:schemeClr val="bg1">
                    <a:lumMod val="50000"/>
                  </a:schemeClr>
                </a:solidFill>
              </a:rPr>
              <a:t>A INFOCOMUNICAÇÃO EM HARMONIA COM A MUSICOGRAFIA BRAILLE: proposta de plataforma digital inclusiva</a:t>
            </a:r>
          </a:p>
          <a:p>
            <a:endParaRPr lang="pt-BR" sz="11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Imagem 4" descr="C:\Users\Dolores\Desktop\Luiz Braille Paris 16.03.2015\2015-03-18 11.19.51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878"/>
          <a:stretch/>
        </p:blipFill>
        <p:spPr bwMode="auto">
          <a:xfrm>
            <a:off x="683568" y="548680"/>
            <a:ext cx="3312368" cy="309634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6" name="Imagem 5" descr="C:\Users\Dolores\Desktop\Paris celular Luiz Braille\20150316_14583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77446" y="3789040"/>
            <a:ext cx="3982786" cy="2088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m 6" descr="C:\Users\Dolores\Desktop\Luiz Braille Paris 16.03.2015\IMG_982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49654" y="560542"/>
            <a:ext cx="3816424" cy="30844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6266575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411224" y="6018298"/>
            <a:ext cx="8280920" cy="288032"/>
          </a:xfrm>
          <a:prstGeom prst="round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100" b="1" dirty="0">
                <a:solidFill>
                  <a:schemeClr val="bg1">
                    <a:lumMod val="50000"/>
                  </a:schemeClr>
                </a:solidFill>
              </a:rPr>
              <a:t> </a:t>
            </a:r>
            <a:endParaRPr lang="pt-BR" sz="11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pt-BR" sz="1100" dirty="0">
                <a:solidFill>
                  <a:schemeClr val="bg1">
                    <a:lumMod val="50000"/>
                  </a:schemeClr>
                </a:solidFill>
              </a:rPr>
              <a:t>A INFOCOMUNICAÇÃO EM HARMONIA COM A MUSICOGRAFIA BRAILLE: proposta de plataforma digital inclusiva</a:t>
            </a:r>
          </a:p>
          <a:p>
            <a:endParaRPr lang="pt-BR" sz="11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465812" y="1198484"/>
            <a:ext cx="815259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Esta tese trata da importância da partilha de informação junto ao código de música em braille, mais concretamente na criação de uma plataforma digital de acesso a partituras  em tempo real na comunicação com os professores de música, instrumentistas, escolas de música e Universidades devendo estar acessíveis às pessoas cegas para facilitar o aprendizado da musicografia braille e a interação com músicos de visão, reforçando as práticas da </a:t>
            </a:r>
            <a:r>
              <a:rPr 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infocomunicação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4" name="Retângulo 3"/>
          <p:cNvSpPr/>
          <p:nvPr/>
        </p:nvSpPr>
        <p:spPr>
          <a:xfrm>
            <a:off x="495308" y="5199462"/>
            <a:ext cx="815259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Palavras chave: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dirty="0" err="1">
                <a:latin typeface="Arial" panose="020B0604020202020204" pitchFamily="34" charset="0"/>
                <a:cs typeface="Arial" panose="020B0604020202020204" pitchFamily="34" charset="0"/>
              </a:rPr>
              <a:t>infocomunicação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, musicografia braille, plataforma digital, Musibraille. </a:t>
            </a:r>
          </a:p>
        </p:txBody>
      </p:sp>
      <p:sp>
        <p:nvSpPr>
          <p:cNvPr id="5" name="Retângulo 4"/>
          <p:cNvSpPr/>
          <p:nvPr/>
        </p:nvSpPr>
        <p:spPr>
          <a:xfrm>
            <a:off x="3902816" y="521626"/>
            <a:ext cx="13320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Resumo</a:t>
            </a:r>
          </a:p>
        </p:txBody>
      </p:sp>
    </p:spTree>
    <p:extLst>
      <p:ext uri="{BB962C8B-B14F-4D97-AF65-F5344CB8AC3E}">
        <p14:creationId xmlns:p14="http://schemas.microsoft.com/office/powerpoint/2010/main" xmlns="" val="20989274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01592" y="5877272"/>
            <a:ext cx="9225108" cy="576064"/>
          </a:xfrm>
        </p:spPr>
        <p:txBody>
          <a:bodyPr>
            <a:noAutofit/>
          </a:bodyPr>
          <a:lstStyle/>
          <a:p>
            <a:pPr algn="ctr"/>
            <a:r>
              <a:rPr lang="pt-P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INSTITUTO DOS MENINOS CEGOS – Paris – França Séc. XIX </a:t>
            </a:r>
            <a:endParaRPr lang="pt-B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1468" y="840657"/>
            <a:ext cx="8108150" cy="4728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763106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411224" y="6018298"/>
            <a:ext cx="8280920" cy="288032"/>
          </a:xfrm>
          <a:prstGeom prst="round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100" b="1" dirty="0">
                <a:solidFill>
                  <a:prstClr val="white">
                    <a:lumMod val="50000"/>
                  </a:prstClr>
                </a:solidFill>
              </a:rPr>
              <a:t> </a:t>
            </a:r>
            <a:endParaRPr lang="pt-BR" sz="1100" dirty="0">
              <a:solidFill>
                <a:prstClr val="white">
                  <a:lumMod val="50000"/>
                </a:prstClr>
              </a:solidFill>
            </a:endParaRPr>
          </a:p>
          <a:p>
            <a:r>
              <a:rPr lang="pt-BR" sz="1100" dirty="0">
                <a:solidFill>
                  <a:prstClr val="white">
                    <a:lumMod val="50000"/>
                  </a:prstClr>
                </a:solidFill>
              </a:rPr>
              <a:t>A INFOCOMUNICAÇÃO EM HARMONIA COM A MUSICOGRAFIA BRAILLE: proposta de plataforma digital inclusiva</a:t>
            </a:r>
          </a:p>
          <a:p>
            <a:endParaRPr lang="pt-BR" sz="1100" dirty="0">
              <a:solidFill>
                <a:prstClr val="white">
                  <a:lumMod val="50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1157660" y="-56880"/>
            <a:ext cx="68407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A promoção da literacia musical entre os cegos</a:t>
            </a:r>
            <a:endParaRPr lang="pt-BR" sz="2400" dirty="0"/>
          </a:p>
        </p:txBody>
      </p:sp>
      <p:sp>
        <p:nvSpPr>
          <p:cNvPr id="2" name="Retângulo 1"/>
          <p:cNvSpPr/>
          <p:nvPr/>
        </p:nvSpPr>
        <p:spPr>
          <a:xfrm>
            <a:off x="467544" y="563253"/>
            <a:ext cx="7071532" cy="41969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lvl="0" algn="just">
              <a:buNone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Construção de um software de graça: Musibraille</a:t>
            </a:r>
            <a:endParaRPr lang="pt-PT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467544" y="1051004"/>
            <a:ext cx="79208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Ensinando e escrevendo em musicografia braille</a:t>
            </a:r>
            <a:endParaRPr lang="pt-PT" sz="2400" dirty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Faz simples transcrições automaticamente</a:t>
            </a:r>
            <a:endParaRPr lang="pt-PT" sz="2400" dirty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Para o uso de professores e alunos cegos e com visão</a:t>
            </a:r>
            <a:endParaRPr lang="pt-PT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467544" y="2605684"/>
            <a:ext cx="6783500" cy="46166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lvl="0" algn="just">
              <a:buNone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Criação e publicação de uma biblioteca online</a:t>
            </a:r>
            <a:endParaRPr lang="pt-PT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438048" y="3140968"/>
            <a:ext cx="8280920" cy="7554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Pequena biblioteca braille de música clássica e música brasileira</a:t>
            </a:r>
            <a:endParaRPr lang="pt-PT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467544" y="3933056"/>
            <a:ext cx="8136904" cy="830997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lvl="0" algn="just">
              <a:buNone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Treinamento para professores de musica  e educadores de arte</a:t>
            </a:r>
            <a:endParaRPr lang="pt-PT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467544" y="4761967"/>
            <a:ext cx="8136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Metodologia simples, nacional</a:t>
            </a:r>
            <a:endParaRPr lang="pt-PT" sz="2400" dirty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Kit </a:t>
            </a:r>
            <a:r>
              <a:rPr lang="pt-BR" sz="2400" dirty="0" err="1">
                <a:latin typeface="Arial" pitchFamily="34" charset="0"/>
                <a:cs typeface="Arial" pitchFamily="34" charset="0"/>
              </a:rPr>
              <a:t>musibraille</a:t>
            </a:r>
            <a:endParaRPr lang="pt-PT" sz="2400" dirty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Treinamento para a produção de partituras simples </a:t>
            </a:r>
            <a:endParaRPr lang="pt-PT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47503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411224" y="6018298"/>
            <a:ext cx="8280920" cy="288032"/>
          </a:xfrm>
          <a:prstGeom prst="round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100" b="1" dirty="0">
                <a:solidFill>
                  <a:prstClr val="white">
                    <a:lumMod val="50000"/>
                  </a:prstClr>
                </a:solidFill>
              </a:rPr>
              <a:t> </a:t>
            </a:r>
            <a:endParaRPr lang="pt-BR" sz="1100" dirty="0">
              <a:solidFill>
                <a:prstClr val="white">
                  <a:lumMod val="50000"/>
                </a:prstClr>
              </a:solidFill>
            </a:endParaRPr>
          </a:p>
          <a:p>
            <a:r>
              <a:rPr lang="pt-BR" sz="1100" dirty="0">
                <a:solidFill>
                  <a:prstClr val="white">
                    <a:lumMod val="50000"/>
                  </a:prstClr>
                </a:solidFill>
              </a:rPr>
              <a:t>A INFOCOMUNICAÇÃO EM HARMONIA COM A MUSICOGRAFIA BRAILLE: proposta de plataforma digital inclusiva</a:t>
            </a:r>
          </a:p>
          <a:p>
            <a:endParaRPr lang="pt-BR" sz="1100" dirty="0">
              <a:solidFill>
                <a:prstClr val="white">
                  <a:lumMod val="50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2888052" y="476672"/>
            <a:ext cx="32832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 Software Musibraille</a:t>
            </a:r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4709" y="1455825"/>
            <a:ext cx="5750218" cy="3917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ângulo 3"/>
          <p:cNvSpPr/>
          <p:nvPr/>
        </p:nvSpPr>
        <p:spPr>
          <a:xfrm>
            <a:off x="6804248" y="1529738"/>
            <a:ext cx="193514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menu e ícones </a:t>
            </a:r>
          </a:p>
          <a:p>
            <a:r>
              <a:rPr lang="pt-BR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de atalho</a:t>
            </a:r>
            <a:endParaRPr lang="pt-BR" sz="1400" dirty="0"/>
          </a:p>
        </p:txBody>
      </p:sp>
      <p:sp>
        <p:nvSpPr>
          <p:cNvPr id="5" name="Retângulo 4"/>
          <p:cNvSpPr/>
          <p:nvPr/>
        </p:nvSpPr>
        <p:spPr>
          <a:xfrm>
            <a:off x="6732240" y="2751432"/>
            <a:ext cx="210423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área de edição </a:t>
            </a:r>
          </a:p>
          <a:p>
            <a:r>
              <a:rPr lang="pt-BR" dirty="0"/>
              <a:t>de musicografia </a:t>
            </a:r>
          </a:p>
          <a:p>
            <a:r>
              <a:rPr lang="pt-BR" dirty="0"/>
              <a:t>braille</a:t>
            </a:r>
            <a:endParaRPr lang="pt-PT" dirty="0"/>
          </a:p>
        </p:txBody>
      </p:sp>
      <p:sp>
        <p:nvSpPr>
          <p:cNvPr id="7" name="Retângulo 6"/>
          <p:cNvSpPr/>
          <p:nvPr/>
        </p:nvSpPr>
        <p:spPr>
          <a:xfrm>
            <a:off x="6876256" y="4305290"/>
            <a:ext cx="147989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dirty="0">
                <a:latin typeface="Arial" pitchFamily="34" charset="0"/>
                <a:cs typeface="Arial" pitchFamily="34" charset="0"/>
              </a:rPr>
              <a:t>tradução </a:t>
            </a:r>
          </a:p>
          <a:p>
            <a:r>
              <a:rPr lang="pt-BR" sz="2000" dirty="0">
                <a:latin typeface="Arial" pitchFamily="34" charset="0"/>
                <a:cs typeface="Arial" pitchFamily="34" charset="0"/>
              </a:rPr>
              <a:t>automática</a:t>
            </a:r>
          </a:p>
          <a:p>
            <a:r>
              <a:rPr lang="pt-BR" sz="2000" dirty="0">
                <a:latin typeface="Arial" pitchFamily="34" charset="0"/>
                <a:cs typeface="Arial" pitchFamily="34" charset="0"/>
              </a:rPr>
              <a:t>da partitura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Seta para a direita 7"/>
          <p:cNvSpPr/>
          <p:nvPr/>
        </p:nvSpPr>
        <p:spPr>
          <a:xfrm>
            <a:off x="6443039" y="1700808"/>
            <a:ext cx="231941" cy="396044"/>
          </a:xfrm>
          <a:prstGeom prst="rightArrow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967456"/>
            <a:ext cx="280987" cy="56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5940" y="4524797"/>
            <a:ext cx="280987" cy="56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927633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411224" y="6018298"/>
            <a:ext cx="8280920" cy="288032"/>
          </a:xfrm>
          <a:prstGeom prst="round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100" b="1" dirty="0">
                <a:solidFill>
                  <a:prstClr val="white">
                    <a:lumMod val="50000"/>
                  </a:prstClr>
                </a:solidFill>
              </a:rPr>
              <a:t> </a:t>
            </a:r>
            <a:endParaRPr lang="pt-BR" sz="1100" dirty="0">
              <a:solidFill>
                <a:prstClr val="white">
                  <a:lumMod val="50000"/>
                </a:prstClr>
              </a:solidFill>
            </a:endParaRPr>
          </a:p>
          <a:p>
            <a:r>
              <a:rPr lang="pt-BR" sz="1100" dirty="0">
                <a:solidFill>
                  <a:prstClr val="white">
                    <a:lumMod val="50000"/>
                  </a:prstClr>
                </a:solidFill>
              </a:rPr>
              <a:t>A INFOCOMUNICAÇÃO EM HARMONIA COM A MUSICOGRAFIA BRAILLE: proposta de plataforma digital inclusiva</a:t>
            </a:r>
          </a:p>
          <a:p>
            <a:endParaRPr lang="pt-BR" sz="1100" dirty="0">
              <a:solidFill>
                <a:prstClr val="white">
                  <a:lumMod val="50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482292" y="440248"/>
            <a:ext cx="81525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Arial" pitchFamily="34" charset="0"/>
                <a:cs typeface="Arial" pitchFamily="34" charset="0"/>
              </a:rPr>
              <a:t>O aprendizado não somente para a escrita braille </a:t>
            </a:r>
          </a:p>
          <a:p>
            <a:pPr algn="ctr"/>
            <a:r>
              <a:rPr lang="pt-BR" sz="2400" dirty="0">
                <a:latin typeface="Arial" pitchFamily="34" charset="0"/>
                <a:cs typeface="Arial" pitchFamily="34" charset="0"/>
              </a:rPr>
              <a:t>– equipe multidisciplinar – </a:t>
            </a:r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53265" y="1405350"/>
            <a:ext cx="2520280" cy="2170392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427698"/>
            <a:ext cx="2880320" cy="2073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3861049"/>
            <a:ext cx="2851652" cy="1986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3861048"/>
            <a:ext cx="2880320" cy="1986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2035036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411224" y="6018298"/>
            <a:ext cx="8280920" cy="288032"/>
          </a:xfrm>
          <a:prstGeom prst="round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100" b="1" dirty="0">
                <a:solidFill>
                  <a:prstClr val="white">
                    <a:lumMod val="50000"/>
                  </a:prstClr>
                </a:solidFill>
              </a:rPr>
              <a:t> </a:t>
            </a:r>
            <a:endParaRPr lang="pt-BR" sz="1100" dirty="0">
              <a:solidFill>
                <a:prstClr val="white">
                  <a:lumMod val="50000"/>
                </a:prstClr>
              </a:solidFill>
            </a:endParaRPr>
          </a:p>
          <a:p>
            <a:r>
              <a:rPr lang="pt-BR" sz="1100" dirty="0">
                <a:solidFill>
                  <a:prstClr val="white">
                    <a:lumMod val="50000"/>
                  </a:prstClr>
                </a:solidFill>
              </a:rPr>
              <a:t>A INFOCOMUNICAÇÃO EM HARMONIA COM A MUSICOGRAFIA BRAILLE: proposta de plataforma digital inclusiva</a:t>
            </a:r>
          </a:p>
          <a:p>
            <a:endParaRPr lang="pt-BR" sz="1100" dirty="0">
              <a:solidFill>
                <a:prstClr val="white">
                  <a:lumMod val="50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31242" y="1656096"/>
            <a:ext cx="3445213" cy="1935828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31243" y="3822552"/>
            <a:ext cx="3400501" cy="191070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67744" y="1628800"/>
            <a:ext cx="2868198" cy="2952327"/>
          </a:xfrm>
          <a:prstGeom prst="rect">
            <a:avLst/>
          </a:prstGeom>
        </p:spPr>
      </p:pic>
      <p:sp>
        <p:nvSpPr>
          <p:cNvPr id="6" name="Retângulo com Único Canto Aparado 5"/>
          <p:cNvSpPr/>
          <p:nvPr/>
        </p:nvSpPr>
        <p:spPr>
          <a:xfrm>
            <a:off x="2337874" y="980728"/>
            <a:ext cx="5330470" cy="416576"/>
          </a:xfrm>
          <a:prstGeom prst="snip1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História de vida (João Tomé) - Contributo de vivências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344656" y="445094"/>
            <a:ext cx="6539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8638" indent="-1798638"/>
            <a:r>
              <a:rPr lang="pt-BR" sz="2400" dirty="0">
                <a:latin typeface="Arial" pitchFamily="34" charset="0"/>
                <a:cs typeface="Arial" pitchFamily="34" charset="0"/>
              </a:rPr>
              <a:t>O </a:t>
            </a:r>
            <a:r>
              <a:rPr lang="pt-BR" sz="2400" dirty="0" err="1">
                <a:latin typeface="Arial" pitchFamily="34" charset="0"/>
                <a:cs typeface="Arial" pitchFamily="34" charset="0"/>
              </a:rPr>
              <a:t>musibraille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: vivido e concebido</a:t>
            </a:r>
          </a:p>
        </p:txBody>
      </p:sp>
      <p:pic>
        <p:nvPicPr>
          <p:cNvPr id="10" name="Picture 8" descr="http://intervox.nce.ufrj.br/musibraille/fotos/joaotome_peq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003" y="1619410"/>
            <a:ext cx="1647800" cy="23136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90359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408552" y="6093296"/>
            <a:ext cx="8280920" cy="28803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100" b="1" dirty="0">
                <a:solidFill>
                  <a:schemeClr val="bg1">
                    <a:lumMod val="50000"/>
                  </a:schemeClr>
                </a:solidFill>
              </a:rPr>
              <a:t> </a:t>
            </a:r>
            <a:endParaRPr lang="pt-BR" sz="11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pt-BR" sz="1100" dirty="0">
                <a:solidFill>
                  <a:schemeClr val="bg1">
                    <a:lumMod val="50000"/>
                  </a:schemeClr>
                </a:solidFill>
              </a:rPr>
              <a:t>A INFOCOMUNICAÇÃO EM HARMONIA COM A MUSICOGRAFIA BRAILLE: proposta de plataforma digital inclusiva</a:t>
            </a:r>
          </a:p>
          <a:p>
            <a:endParaRPr lang="pt-BR" sz="11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1992728" y="445094"/>
            <a:ext cx="5027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8638" indent="-1798638"/>
            <a:r>
              <a:rPr lang="pt-BR" sz="2400" dirty="0">
                <a:latin typeface="Arial" pitchFamily="34" charset="0"/>
                <a:cs typeface="Arial" pitchFamily="34" charset="0"/>
              </a:rPr>
              <a:t>O </a:t>
            </a:r>
            <a:r>
              <a:rPr lang="pt-BR" sz="2400" dirty="0" err="1">
                <a:latin typeface="Arial" pitchFamily="34" charset="0"/>
                <a:cs typeface="Arial" pitchFamily="34" charset="0"/>
              </a:rPr>
              <a:t>musibraille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: vivido e concebido</a:t>
            </a:r>
          </a:p>
        </p:txBody>
      </p:sp>
      <p:sp>
        <p:nvSpPr>
          <p:cNvPr id="18" name="Retângulo com Único Canto Aparado 17"/>
          <p:cNvSpPr/>
          <p:nvPr/>
        </p:nvSpPr>
        <p:spPr>
          <a:xfrm>
            <a:off x="1210612" y="1606677"/>
            <a:ext cx="6552728" cy="405893"/>
          </a:xfrm>
          <a:prstGeom prst="snip1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Musibraille e interação com músicos cegos </a:t>
            </a:r>
          </a:p>
        </p:txBody>
      </p:sp>
      <p:sp>
        <p:nvSpPr>
          <p:cNvPr id="19" name="Retângulo com Único Canto Aparado 18"/>
          <p:cNvSpPr/>
          <p:nvPr/>
        </p:nvSpPr>
        <p:spPr>
          <a:xfrm>
            <a:off x="1210612" y="2049827"/>
            <a:ext cx="6552728" cy="405893"/>
          </a:xfrm>
          <a:prstGeom prst="snip1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Participação online (musibraille@googlegroups.com) </a:t>
            </a:r>
          </a:p>
        </p:txBody>
      </p:sp>
      <p:sp>
        <p:nvSpPr>
          <p:cNvPr id="21" name="Retângulo com Único Canto Aparado 20"/>
          <p:cNvSpPr/>
          <p:nvPr/>
        </p:nvSpPr>
        <p:spPr>
          <a:xfrm>
            <a:off x="899592" y="986511"/>
            <a:ext cx="7560840" cy="504057"/>
          </a:xfrm>
          <a:prstGeom prst="snip1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Estudo de caso (UFRN)</a:t>
            </a:r>
          </a:p>
        </p:txBody>
      </p:sp>
      <p:pic>
        <p:nvPicPr>
          <p:cNvPr id="14" name="Picture 1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53400" y="2564905"/>
            <a:ext cx="4392488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474354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411224" y="6018298"/>
            <a:ext cx="8280920" cy="288032"/>
          </a:xfrm>
          <a:prstGeom prst="round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100" b="1" dirty="0">
                <a:solidFill>
                  <a:prstClr val="white">
                    <a:lumMod val="50000"/>
                  </a:prstClr>
                </a:solidFill>
              </a:rPr>
              <a:t> </a:t>
            </a:r>
            <a:endParaRPr lang="pt-BR" sz="1100" dirty="0">
              <a:solidFill>
                <a:prstClr val="white">
                  <a:lumMod val="50000"/>
                </a:prstClr>
              </a:solidFill>
            </a:endParaRPr>
          </a:p>
          <a:p>
            <a:r>
              <a:rPr lang="pt-BR" sz="1100" dirty="0">
                <a:solidFill>
                  <a:prstClr val="white">
                    <a:lumMod val="50000"/>
                  </a:prstClr>
                </a:solidFill>
              </a:rPr>
              <a:t>A INFOCOMUNICAÇÃO EM HARMONIA COM A MUSICOGRAFIA BRAILLE: proposta de plataforma digital inclusiva</a:t>
            </a:r>
          </a:p>
          <a:p>
            <a:endParaRPr lang="pt-BR" sz="1100" dirty="0">
              <a:solidFill>
                <a:prstClr val="white">
                  <a:lumMod val="50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1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02698" y="790350"/>
            <a:ext cx="4213518" cy="2418654"/>
          </a:xfrm>
          <a:prstGeom prst="rect">
            <a:avLst/>
          </a:prstGeom>
        </p:spPr>
      </p:pic>
      <p:pic>
        <p:nvPicPr>
          <p:cNvPr id="6" name="Picture 2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02698" y="3672019"/>
            <a:ext cx="4213518" cy="2170112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987288" y="3297087"/>
            <a:ext cx="71287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>
                <a:latin typeface="Arial" pitchFamily="34" charset="0"/>
                <a:cs typeface="Arial" pitchFamily="34" charset="0"/>
              </a:rPr>
              <a:t>Professores e Alunos de música em capacitação do Musibraille - Natal, RN, 2015.</a:t>
            </a:r>
          </a:p>
        </p:txBody>
      </p:sp>
    </p:spTree>
    <p:extLst>
      <p:ext uri="{BB962C8B-B14F-4D97-AF65-F5344CB8AC3E}">
        <p14:creationId xmlns:p14="http://schemas.microsoft.com/office/powerpoint/2010/main" xmlns="" val="27064061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411224" y="6018298"/>
            <a:ext cx="8280920" cy="288032"/>
          </a:xfrm>
          <a:prstGeom prst="round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100" b="1" dirty="0">
                <a:solidFill>
                  <a:schemeClr val="bg1">
                    <a:lumMod val="50000"/>
                  </a:schemeClr>
                </a:solidFill>
              </a:rPr>
              <a:t> </a:t>
            </a:r>
            <a:endParaRPr lang="pt-BR" sz="11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pt-BR" sz="1100" dirty="0">
                <a:solidFill>
                  <a:schemeClr val="bg1">
                    <a:lumMod val="50000"/>
                  </a:schemeClr>
                </a:solidFill>
              </a:rPr>
              <a:t>A INFOCOMUNICAÇÃO EM HARMONIA COM A MUSICOGRAFIA BRAILLE: proposta de plataforma digital inclusiva</a:t>
            </a:r>
          </a:p>
          <a:p>
            <a:endParaRPr lang="pt-BR" sz="11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10" descr="C:\Users\Alcione\AppData\Local\Microsoft\Windows\INetCache\IE\YCHL9BX7\france-map-80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36352" y="949984"/>
            <a:ext cx="2343130" cy="2387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C:\Users\Alcione\AppData\Local\Microsoft\Windows\INetCache\IE\MZVRRXHJ\mapa_portugal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1323" y="960785"/>
            <a:ext cx="2340385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Alcione\AppData\Local\Microsoft\Windows\INetCache\IE\MZVRRXHJ\mapa_br2[1]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911" y="935236"/>
            <a:ext cx="2522913" cy="2387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tângulo 9"/>
          <p:cNvSpPr/>
          <p:nvPr/>
        </p:nvSpPr>
        <p:spPr>
          <a:xfrm>
            <a:off x="455104" y="3628544"/>
            <a:ext cx="27487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Centro Oeste (6)</a:t>
            </a:r>
            <a:endParaRPr lang="pt-BR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Nordeste  (4)  Norte  (4)</a:t>
            </a:r>
          </a:p>
          <a:p>
            <a:r>
              <a:rPr lang="pt-PT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Sudeste (4)</a:t>
            </a:r>
          </a:p>
          <a:p>
            <a:r>
              <a:rPr lang="pt-PT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Sul (4)</a:t>
            </a:r>
            <a:endParaRPr lang="pt-BR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3537857" y="3599048"/>
            <a:ext cx="23596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Coupvray</a:t>
            </a:r>
            <a:r>
              <a:rPr lang="pt-BR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(2) </a:t>
            </a:r>
          </a:p>
          <a:p>
            <a:r>
              <a:rPr lang="pt-BR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Paris  (4)</a:t>
            </a:r>
          </a:p>
          <a:p>
            <a:endParaRPr lang="pt-BR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6495979" y="3335316"/>
            <a:ext cx="239476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Braga  (2)</a:t>
            </a:r>
          </a:p>
          <a:p>
            <a:r>
              <a:rPr lang="pt-PT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Cuba (3)</a:t>
            </a:r>
          </a:p>
          <a:p>
            <a:r>
              <a:rPr lang="pt-PT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Guimarães (2)</a:t>
            </a:r>
          </a:p>
          <a:p>
            <a:r>
              <a:rPr lang="pt-PT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Lisboa (2)</a:t>
            </a:r>
          </a:p>
          <a:p>
            <a:r>
              <a:rPr lang="pt-PT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Porto (2)</a:t>
            </a:r>
            <a:endParaRPr lang="pt-BR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Vidigueira</a:t>
            </a:r>
            <a:r>
              <a:rPr lang="pt-BR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(2)</a:t>
            </a:r>
          </a:p>
          <a:p>
            <a:r>
              <a:rPr lang="pt-BR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Vila Verde (1)</a:t>
            </a:r>
          </a:p>
        </p:txBody>
      </p:sp>
      <p:sp>
        <p:nvSpPr>
          <p:cNvPr id="2" name="Retângulo 1"/>
          <p:cNvSpPr/>
          <p:nvPr/>
        </p:nvSpPr>
        <p:spPr>
          <a:xfrm>
            <a:off x="2726202" y="428012"/>
            <a:ext cx="37032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t-BR" sz="2800" dirty="0">
                <a:latin typeface="Arial" pitchFamily="34" charset="0"/>
                <a:cs typeface="Arial" pitchFamily="34" charset="0"/>
              </a:rPr>
              <a:t>Entrevistas realizadas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2411760" y="298766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latin typeface="Arial" pitchFamily="34" charset="0"/>
                <a:cs typeface="Arial" pitchFamily="34" charset="0"/>
              </a:rPr>
              <a:t>(22)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5148064" y="2987660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latin typeface="Arial" pitchFamily="34" charset="0"/>
                <a:cs typeface="Arial" pitchFamily="34" charset="0"/>
              </a:rPr>
              <a:t>(6)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8100392" y="299695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latin typeface="Arial" pitchFamily="34" charset="0"/>
                <a:cs typeface="Arial" pitchFamily="34" charset="0"/>
              </a:rPr>
              <a:t>(14)</a:t>
            </a:r>
          </a:p>
        </p:txBody>
      </p:sp>
    </p:spTree>
    <p:extLst>
      <p:ext uri="{BB962C8B-B14F-4D97-AF65-F5344CB8AC3E}">
        <p14:creationId xmlns:p14="http://schemas.microsoft.com/office/powerpoint/2010/main" xmlns="" val="14531940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411224" y="6018298"/>
            <a:ext cx="8280920" cy="288032"/>
          </a:xfrm>
          <a:prstGeom prst="round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100" b="1" dirty="0">
                <a:solidFill>
                  <a:prstClr val="white">
                    <a:lumMod val="50000"/>
                  </a:prstClr>
                </a:solidFill>
              </a:rPr>
              <a:t> </a:t>
            </a:r>
            <a:endParaRPr lang="pt-BR" sz="1100" dirty="0">
              <a:solidFill>
                <a:prstClr val="white">
                  <a:lumMod val="50000"/>
                </a:prstClr>
              </a:solidFill>
            </a:endParaRPr>
          </a:p>
          <a:p>
            <a:r>
              <a:rPr lang="pt-BR" sz="1100" dirty="0">
                <a:solidFill>
                  <a:prstClr val="white">
                    <a:lumMod val="50000"/>
                  </a:prstClr>
                </a:solidFill>
              </a:rPr>
              <a:t>A INFOCOMUNICAÇÃO EM HARMONIA COM A MUSICOGRAFIA BRAILLE: proposta de plataforma digital inclusiva</a:t>
            </a:r>
          </a:p>
          <a:p>
            <a:endParaRPr lang="pt-BR" sz="1100" dirty="0">
              <a:solidFill>
                <a:prstClr val="white">
                  <a:lumMod val="50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1" name="Picture 7" descr="C:\Users\Alcione\AppData\Local\Microsoft\Windows\INetCache\IE\Q1RYQLPA\frança%20mapa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2292" y="2833317"/>
            <a:ext cx="1292362" cy="1387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Alcione\AppData\Local\Microsoft\Windows\INetCache\IE\GCDH02CN\portugal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7040" y="4419869"/>
            <a:ext cx="1266648" cy="1385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Alcione\AppData\Local\Microsoft\Windows\INetCache\IE\GCDH02CN\Brasil_administrative_map_PL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2291" y="1258453"/>
            <a:ext cx="1278209" cy="1306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tângulo 14"/>
          <p:cNvSpPr/>
          <p:nvPr/>
        </p:nvSpPr>
        <p:spPr>
          <a:xfrm>
            <a:off x="2217124" y="3297758"/>
            <a:ext cx="64593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Instituto Nacional dos Jovens Cegos – INJA (1785) - Paris  Associação e Museu Valentin Haüy (1889) – Paris. França. </a:t>
            </a:r>
          </a:p>
          <a:p>
            <a:r>
              <a:rPr lang="pt-BR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Museu Louis Braille (1952) - </a:t>
            </a:r>
            <a:r>
              <a:rPr lang="pt-BR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Coupvray</a:t>
            </a:r>
            <a:r>
              <a:rPr lang="pt-BR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França.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2043368" y="1497558"/>
            <a:ext cx="66330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Instituto Benjamin Constant (1854) - Rio de Janeiro, RJ</a:t>
            </a:r>
          </a:p>
          <a:p>
            <a:r>
              <a:rPr lang="pt-BR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Instituto São Rafael (1926) - Belo Horizonte, Minas Gerais    </a:t>
            </a:r>
            <a:br>
              <a:rPr lang="pt-BR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Instituto de Cegos do Brasil Central (1942) - Uberaba , MG</a:t>
            </a:r>
          </a:p>
          <a:p>
            <a:r>
              <a:rPr lang="pt-BR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Universidade Federal do Rio Grande do Norte – Escola de  </a:t>
            </a:r>
          </a:p>
          <a:p>
            <a:r>
              <a:rPr lang="pt-BR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Música de Natal- Brasil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2051720" y="5086925"/>
            <a:ext cx="66461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pt-BR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Instituto de Cegos Branco Rodrigues (1897)-Lisboa-Portugal.  </a:t>
            </a:r>
          </a:p>
          <a:p>
            <a:r>
              <a:rPr lang="pt-BR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Instituto São Miguel (1898) -  Porto - Portugal. 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2369248" y="548680"/>
            <a:ext cx="4392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latin typeface="Arial" pitchFamily="34" charset="0"/>
                <a:cs typeface="Arial" pitchFamily="34" charset="0"/>
              </a:rPr>
              <a:t>Instituições visitadas</a:t>
            </a:r>
          </a:p>
        </p:txBody>
      </p:sp>
    </p:spTree>
    <p:extLst>
      <p:ext uri="{BB962C8B-B14F-4D97-AF65-F5344CB8AC3E}">
        <p14:creationId xmlns:p14="http://schemas.microsoft.com/office/powerpoint/2010/main" xmlns="" val="8178694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408552" y="6093296"/>
            <a:ext cx="8280920" cy="28803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100" b="1" dirty="0">
                <a:solidFill>
                  <a:schemeClr val="bg1">
                    <a:lumMod val="50000"/>
                  </a:schemeClr>
                </a:solidFill>
              </a:rPr>
              <a:t> </a:t>
            </a:r>
            <a:endParaRPr lang="pt-BR" sz="11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pt-BR" sz="1100" dirty="0">
                <a:solidFill>
                  <a:schemeClr val="bg1">
                    <a:lumMod val="50000"/>
                  </a:schemeClr>
                </a:solidFill>
              </a:rPr>
              <a:t>A INFOCOMUNICAÇÃO EM HARMONIA COM A MUSICOGRAFIA BRAILLE: proposta de plataforma digital inclusiva</a:t>
            </a:r>
          </a:p>
          <a:p>
            <a:endParaRPr lang="pt-BR" sz="11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539552" y="591071"/>
            <a:ext cx="806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8638" indent="-1798638"/>
            <a:r>
              <a:rPr lang="pt-BR" sz="2400" dirty="0">
                <a:latin typeface="Arial" pitchFamily="34" charset="0"/>
                <a:cs typeface="Arial" pitchFamily="34" charset="0"/>
              </a:rPr>
              <a:t> A </a:t>
            </a:r>
            <a:r>
              <a:rPr lang="pt-BR" sz="2400" dirty="0" err="1">
                <a:latin typeface="Arial" pitchFamily="34" charset="0"/>
                <a:cs typeface="Arial" pitchFamily="34" charset="0"/>
              </a:rPr>
              <a:t>infocomunicação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musical: análise crítica</a:t>
            </a:r>
          </a:p>
        </p:txBody>
      </p:sp>
      <p:sp>
        <p:nvSpPr>
          <p:cNvPr id="7" name="Retângulo com Único Canto Aparado 6"/>
          <p:cNvSpPr/>
          <p:nvPr/>
        </p:nvSpPr>
        <p:spPr>
          <a:xfrm>
            <a:off x="611560" y="1867530"/>
            <a:ext cx="7861888" cy="769382"/>
          </a:xfrm>
          <a:prstGeom prst="snip1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Comunicação no </a:t>
            </a:r>
            <a:r>
              <a:rPr lang="pt-BR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musibraille</a:t>
            </a:r>
            <a:r>
              <a:rPr lang="pt-BR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4" name="Retângulo com Único Canto Aparado 13"/>
          <p:cNvSpPr/>
          <p:nvPr/>
        </p:nvSpPr>
        <p:spPr>
          <a:xfrm>
            <a:off x="611560" y="2947650"/>
            <a:ext cx="7861888" cy="769382"/>
          </a:xfrm>
          <a:prstGeom prst="snip1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Harmonia partilhada </a:t>
            </a:r>
          </a:p>
        </p:txBody>
      </p:sp>
      <p:sp>
        <p:nvSpPr>
          <p:cNvPr id="15" name="Retângulo com Único Canto Aparado 14"/>
          <p:cNvSpPr/>
          <p:nvPr/>
        </p:nvSpPr>
        <p:spPr>
          <a:xfrm>
            <a:off x="611560" y="4027770"/>
            <a:ext cx="7861888" cy="769382"/>
          </a:xfrm>
          <a:prstGeom prst="snip1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Comunicar em códigos diferentes: musicografia </a:t>
            </a:r>
          </a:p>
        </p:txBody>
      </p:sp>
    </p:spTree>
    <p:extLst>
      <p:ext uri="{BB962C8B-B14F-4D97-AF65-F5344CB8AC3E}">
        <p14:creationId xmlns:p14="http://schemas.microsoft.com/office/powerpoint/2010/main" xmlns="" val="14702949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9592" y="4653136"/>
            <a:ext cx="8244408" cy="1844824"/>
          </a:xfrm>
        </p:spPr>
        <p:txBody>
          <a:bodyPr>
            <a:normAutofit/>
          </a:bodyPr>
          <a:lstStyle/>
          <a:p>
            <a:r>
              <a:rPr lang="pt-BR" sz="2800" dirty="0" smtClean="0">
                <a:solidFill>
                  <a:srgbClr val="FF0000"/>
                </a:solidFill>
              </a:rPr>
              <a:t>Clique na imagem para abrir o vídeo</a:t>
            </a:r>
            <a:endParaRPr lang="pt-BR" sz="28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Tiago Borges\Desktop\doutorado\imagem_video1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620688"/>
            <a:ext cx="8078946" cy="49685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9592" y="4653136"/>
            <a:ext cx="8244408" cy="1844824"/>
          </a:xfrm>
        </p:spPr>
        <p:txBody>
          <a:bodyPr>
            <a:normAutofit/>
          </a:bodyPr>
          <a:lstStyle/>
          <a:p>
            <a:r>
              <a:rPr lang="pt-BR" sz="2800" dirty="0" smtClean="0">
                <a:solidFill>
                  <a:srgbClr val="FF0000"/>
                </a:solidFill>
              </a:rPr>
              <a:t>Clique na imagem para abrir o vídeo</a:t>
            </a:r>
            <a:endParaRPr lang="pt-BR" sz="2800" dirty="0">
              <a:solidFill>
                <a:srgbClr val="FF0000"/>
              </a:solidFill>
            </a:endParaRPr>
          </a:p>
        </p:txBody>
      </p:sp>
      <p:pic>
        <p:nvPicPr>
          <p:cNvPr id="2051" name="Picture 3" descr="C:\Users\Tiago Borges\Desktop\doutorado\imagem_video2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806834"/>
            <a:ext cx="7488832" cy="46056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411224" y="6018298"/>
            <a:ext cx="8280920" cy="288032"/>
          </a:xfrm>
          <a:prstGeom prst="round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100" b="1" dirty="0">
                <a:solidFill>
                  <a:prstClr val="white">
                    <a:lumMod val="50000"/>
                  </a:prstClr>
                </a:solidFill>
              </a:rPr>
              <a:t> </a:t>
            </a:r>
            <a:endParaRPr lang="pt-BR" sz="1100" dirty="0">
              <a:solidFill>
                <a:prstClr val="white">
                  <a:lumMod val="50000"/>
                </a:prstClr>
              </a:solidFill>
            </a:endParaRPr>
          </a:p>
          <a:p>
            <a:r>
              <a:rPr lang="pt-BR" sz="1100" dirty="0">
                <a:solidFill>
                  <a:prstClr val="white">
                    <a:lumMod val="50000"/>
                  </a:prstClr>
                </a:solidFill>
              </a:rPr>
              <a:t>A INFOCOMUNICAÇÃO EM HARMONIA COM A MUSICOGRAFIA BRAILLE: proposta de plataforma digital inclusiva</a:t>
            </a:r>
          </a:p>
          <a:p>
            <a:endParaRPr lang="pt-BR" sz="1100" dirty="0">
              <a:solidFill>
                <a:prstClr val="white">
                  <a:lumMod val="50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595872" y="1202519"/>
            <a:ext cx="815259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200" dirty="0">
                <a:latin typeface="Arial" pitchFamily="34" charset="0"/>
                <a:cs typeface="Arial" pitchFamily="34" charset="0"/>
              </a:rPr>
              <a:t>O objetivo central da metodologia no </a:t>
            </a:r>
            <a:r>
              <a:rPr lang="pt-BR" sz="3200" dirty="0" err="1">
                <a:latin typeface="Arial" pitchFamily="34" charset="0"/>
                <a:cs typeface="Arial" pitchFamily="34" charset="0"/>
              </a:rPr>
              <a:t>Musibraille</a:t>
            </a:r>
            <a:r>
              <a:rPr lang="pt-BR" sz="3200" dirty="0">
                <a:latin typeface="Arial" pitchFamily="34" charset="0"/>
                <a:cs typeface="Arial" pitchFamily="34" charset="0"/>
              </a:rPr>
              <a:t> é ser um canal de transmissão em cada instituição de ensino de música e estabelecer códigos de comunicação musical e humana entre alunos e docentes, cegos e não cegos. É responsabilidade de todos os agentes educativos assegurar e trabalhar para este desiderato.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3622651" y="567656"/>
            <a:ext cx="18854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>
                <a:latin typeface="Arial" pitchFamily="34" charset="0"/>
                <a:cs typeface="Arial" pitchFamily="34" charset="0"/>
              </a:rPr>
              <a:t>Conclusão</a:t>
            </a:r>
          </a:p>
        </p:txBody>
      </p:sp>
    </p:spTree>
    <p:extLst>
      <p:ext uri="{BB962C8B-B14F-4D97-AF65-F5344CB8AC3E}">
        <p14:creationId xmlns:p14="http://schemas.microsoft.com/office/powerpoint/2010/main" xmlns="" val="1045074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408552" y="6093296"/>
            <a:ext cx="8280920" cy="28803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100" b="1" dirty="0">
                <a:solidFill>
                  <a:schemeClr val="bg1">
                    <a:lumMod val="50000"/>
                  </a:schemeClr>
                </a:solidFill>
              </a:rPr>
              <a:t> </a:t>
            </a:r>
            <a:endParaRPr lang="pt-BR" sz="11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pt-BR" sz="1100" dirty="0">
                <a:solidFill>
                  <a:schemeClr val="bg1">
                    <a:lumMod val="50000"/>
                  </a:schemeClr>
                </a:solidFill>
              </a:rPr>
              <a:t>A INFOCOMUNICAÇÃO EM HARMONIA COM A MUSICOGRAFIA BRAILLE: proposta de plataforma digital inclusiva</a:t>
            </a:r>
          </a:p>
          <a:p>
            <a:endParaRPr lang="pt-BR" sz="11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tângulo com Único Canto Aparado 6"/>
          <p:cNvSpPr/>
          <p:nvPr/>
        </p:nvSpPr>
        <p:spPr>
          <a:xfrm>
            <a:off x="2483768" y="476672"/>
            <a:ext cx="4176464" cy="394814"/>
          </a:xfrm>
          <a:prstGeom prst="snip1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Limitações do trabalho realizado  </a:t>
            </a:r>
          </a:p>
        </p:txBody>
      </p:sp>
      <p:sp>
        <p:nvSpPr>
          <p:cNvPr id="8" name="Retângulo com Único Canto Aparado 7"/>
          <p:cNvSpPr/>
          <p:nvPr/>
        </p:nvSpPr>
        <p:spPr>
          <a:xfrm>
            <a:off x="2339752" y="2274625"/>
            <a:ext cx="4459410" cy="434295"/>
          </a:xfrm>
          <a:prstGeom prst="snip1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Perspectivas de trabalho futuro  </a:t>
            </a:r>
            <a:endParaRPr lang="pt-BR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Imagem 9" descr="D:\Paris celular Luiz Braille\20150316_153118.jpg"/>
          <p:cNvPicPr/>
          <p:nvPr/>
        </p:nvPicPr>
        <p:blipFill>
          <a:blip r:embed="rId2" cstate="print">
            <a:lum bright="-5000" contrast="33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9790" y="3887182"/>
            <a:ext cx="4884420" cy="199009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tângulo 10"/>
          <p:cNvSpPr/>
          <p:nvPr/>
        </p:nvSpPr>
        <p:spPr>
          <a:xfrm>
            <a:off x="1259632" y="2506831"/>
            <a:ext cx="7056784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PT" sz="16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PT" sz="1600" dirty="0">
                <a:latin typeface="Arial" pitchFamily="34" charset="0"/>
                <a:cs typeface="Arial" pitchFamily="34" charset="0"/>
              </a:rPr>
              <a:t>Reafirmo que esse projeto do MUSIBRAILLE constitui uma das metas mais ousadas da introdução e desenvolvimento, no presente e  no futuro da MUSICOGRAFIA BRAILLE na África Lusófona, depois da implementação no Brasil e Portugal.  </a:t>
            </a:r>
            <a:endParaRPr lang="pt-BR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755576" y="908720"/>
            <a:ext cx="782778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O uso de impressoras braille é um aspecto que gera reticências</a:t>
            </a:r>
          </a:p>
          <a:p>
            <a:r>
              <a:rPr lang="pt-BR" dirty="0"/>
              <a:t>e dificuldades no ambiente entre professores e alunos que sabem</a:t>
            </a:r>
          </a:p>
          <a:p>
            <a:r>
              <a:rPr lang="pt-BR" dirty="0"/>
              <a:t>que dificilmente terão acesso a essas tecnologias em países do</a:t>
            </a:r>
          </a:p>
          <a:p>
            <a:r>
              <a:rPr lang="pt-BR" dirty="0"/>
              <a:t>terceiro mundo.</a:t>
            </a:r>
          </a:p>
        </p:txBody>
      </p:sp>
    </p:spTree>
    <p:extLst>
      <p:ext uri="{BB962C8B-B14F-4D97-AF65-F5344CB8AC3E}">
        <p14:creationId xmlns:p14="http://schemas.microsoft.com/office/powerpoint/2010/main" xmlns="" val="1660104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9592" y="4653136"/>
            <a:ext cx="8244408" cy="1844824"/>
          </a:xfrm>
        </p:spPr>
        <p:txBody>
          <a:bodyPr>
            <a:normAutofit/>
          </a:bodyPr>
          <a:lstStyle/>
          <a:p>
            <a:r>
              <a:rPr lang="pt-BR" sz="2800" dirty="0" smtClean="0">
                <a:solidFill>
                  <a:srgbClr val="FF0000"/>
                </a:solidFill>
              </a:rPr>
              <a:t>Clique na imagem para abrir o vídeo</a:t>
            </a:r>
            <a:endParaRPr lang="pt-BR" sz="2800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Users\Tiago Borges\Desktop\doutorado\imagem_video3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764704"/>
            <a:ext cx="7992888" cy="4915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408552" y="6093296"/>
            <a:ext cx="8280920" cy="28803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100" b="1" dirty="0">
                <a:solidFill>
                  <a:schemeClr val="bg1">
                    <a:lumMod val="50000"/>
                  </a:schemeClr>
                </a:solidFill>
              </a:rPr>
              <a:t> </a:t>
            </a:r>
            <a:endParaRPr lang="pt-BR" sz="11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pt-BR" sz="1100" dirty="0">
                <a:solidFill>
                  <a:schemeClr val="bg1">
                    <a:lumMod val="50000"/>
                  </a:schemeClr>
                </a:solidFill>
              </a:rPr>
              <a:t>A INFOCOMUNICAÇÃO EM HARMONIA COM A MUSICOGRAFIA BRAILLE: proposta de plataforma digital inclusiva</a:t>
            </a:r>
          </a:p>
          <a:p>
            <a:endParaRPr lang="pt-BR" sz="11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3131840" y="548680"/>
            <a:ext cx="28083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8638" indent="-1798638"/>
            <a:r>
              <a:rPr lang="pt-BR" sz="1600" dirty="0">
                <a:latin typeface="Arial" pitchFamily="34" charset="0"/>
                <a:cs typeface="Arial" pitchFamily="34" charset="0"/>
              </a:rPr>
              <a:t>Referências bibliográficas</a:t>
            </a:r>
          </a:p>
        </p:txBody>
      </p:sp>
      <p:sp>
        <p:nvSpPr>
          <p:cNvPr id="2" name="Retângulo 1"/>
          <p:cNvSpPr/>
          <p:nvPr/>
        </p:nvSpPr>
        <p:spPr>
          <a:xfrm>
            <a:off x="611560" y="980728"/>
            <a:ext cx="784887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000" dirty="0">
                <a:latin typeface="Arial" pitchFamily="34" charset="0"/>
                <a:cs typeface="Arial" pitchFamily="34" charset="0"/>
              </a:rPr>
              <a:t>ABREU, Vera M. Tomé de. </a:t>
            </a:r>
            <a:r>
              <a:rPr lang="pt-PT" sz="1000" i="1" dirty="0">
                <a:latin typeface="Arial" pitchFamily="34" charset="0"/>
                <a:cs typeface="Arial" pitchFamily="34" charset="0"/>
              </a:rPr>
              <a:t>João Tomé:</a:t>
            </a:r>
            <a:r>
              <a:rPr lang="pt-PT" sz="1000" dirty="0">
                <a:latin typeface="Arial" pitchFamily="34" charset="0"/>
                <a:cs typeface="Arial" pitchFamily="34" charset="0"/>
              </a:rPr>
              <a:t> uma trajetória de Uberaba até a Capital Federal. Dissertação apresentada para a obtenção do Grau de Mestre em Música, área de concentração Música em Contexto, linha processos e produtos na criação e interpretação musical. Brasília, 2010.</a:t>
            </a:r>
            <a:endParaRPr lang="pt-BR" sz="1000" dirty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611560" y="1571080"/>
            <a:ext cx="807791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000" dirty="0">
                <a:latin typeface="Arial" pitchFamily="34" charset="0"/>
                <a:cs typeface="Arial" pitchFamily="34" charset="0"/>
              </a:rPr>
              <a:t>BORGES, J.A. </a:t>
            </a:r>
            <a:r>
              <a:rPr lang="pt-PT" sz="1000" i="1" dirty="0">
                <a:latin typeface="Arial" pitchFamily="34" charset="0"/>
                <a:cs typeface="Arial" pitchFamily="34" charset="0"/>
              </a:rPr>
              <a:t>DO BRAILLE AO DOSVOX</a:t>
            </a:r>
            <a:r>
              <a:rPr lang="pt-PT" sz="1000" dirty="0">
                <a:latin typeface="Arial" pitchFamily="34" charset="0"/>
                <a:cs typeface="Arial" pitchFamily="34" charset="0"/>
              </a:rPr>
              <a:t> – </a:t>
            </a:r>
            <a:r>
              <a:rPr lang="pt-PT" sz="1000" i="1" dirty="0">
                <a:latin typeface="Arial" pitchFamily="34" charset="0"/>
                <a:cs typeface="Arial" pitchFamily="34" charset="0"/>
              </a:rPr>
              <a:t>  Diferenças nas Vidas dos Cegos Brasileiros</a:t>
            </a:r>
            <a:r>
              <a:rPr lang="pt-PT" sz="1000" dirty="0">
                <a:latin typeface="Arial" pitchFamily="34" charset="0"/>
                <a:cs typeface="Arial" pitchFamily="34" charset="0"/>
              </a:rPr>
              <a:t>.  PhD  em Engenharia de Computação Tese (em português). COPPE/UFRJ,Rio de Janeiro,Brasil. 2009. Disponível em: </a:t>
            </a:r>
            <a:r>
              <a:rPr lang="pt-PT" sz="1000" dirty="0">
                <a:latin typeface="Arial" pitchFamily="34" charset="0"/>
                <a:cs typeface="Arial" pitchFamily="34" charset="0"/>
                <a:hlinkClick r:id="rId2"/>
              </a:rPr>
              <a:t>http://teses2.ufrj.br/Teses/COPPE_D/JoseAntonioDosSantosBorges.pdf</a:t>
            </a:r>
            <a:r>
              <a:rPr lang="pt-PT" sz="1000" dirty="0">
                <a:latin typeface="Arial" pitchFamily="34" charset="0"/>
                <a:cs typeface="Arial" pitchFamily="34" charset="0"/>
              </a:rPr>
              <a:t>. Consultado a 2 de dezembro de 2015.</a:t>
            </a:r>
            <a:endParaRPr lang="pt-BR" sz="1000" dirty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611560" y="2190198"/>
            <a:ext cx="807791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000" dirty="0">
                <a:latin typeface="Arial" pitchFamily="34" charset="0"/>
                <a:cs typeface="Arial" pitchFamily="34" charset="0"/>
              </a:rPr>
              <a:t>BORGES, J.A, TOMÉ, D. ALMEIDA, M. SILVA., A.  </a:t>
            </a:r>
            <a:r>
              <a:rPr lang="en-US" sz="1000" dirty="0">
                <a:latin typeface="Arial" pitchFamily="34" charset="0"/>
                <a:cs typeface="Arial" pitchFamily="34" charset="0"/>
              </a:rPr>
              <a:t>A technological proposal to support music education shared between blind and sighted students UNIVERSAL LEARNING DESIGN ULD@ICCHP LINZ - ÁUSTRIA  13-15 JULY 2016.  </a:t>
            </a:r>
            <a:r>
              <a:rPr lang="en-US" sz="1000" dirty="0">
                <a:latin typeface="Arial" pitchFamily="34" charset="0"/>
                <a:cs typeface="Arial" pitchFamily="34" charset="0"/>
                <a:hlinkClick r:id="rId3"/>
              </a:rPr>
              <a:t>http://www.icchp.org</a:t>
            </a:r>
            <a:r>
              <a:rPr lang="en-US" sz="1000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1000" dirty="0">
                <a:latin typeface="Arial" pitchFamily="34" charset="0"/>
                <a:cs typeface="Arial" pitchFamily="34" charset="0"/>
                <a:hlinkClick r:id="rId4"/>
              </a:rPr>
              <a:t>http://www.icchp.org/programme-icchp</a:t>
            </a:r>
            <a:endParaRPr lang="pt-BR" sz="1000" dirty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611560" y="2793595"/>
            <a:ext cx="617443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dirty="0">
                <a:latin typeface="Arial" panose="020B0604020202020204" pitchFamily="34" charset="0"/>
                <a:cs typeface="Arial" panose="020B0604020202020204" pitchFamily="34" charset="0"/>
              </a:rPr>
              <a:t>CASTELLS, M. A sociedade em Rede. Volume I. 2.ed. Lisboa. Fundação </a:t>
            </a:r>
            <a:r>
              <a:rPr lang="pt-BR" sz="1000" dirty="0" err="1">
                <a:latin typeface="Arial" panose="020B0604020202020204" pitchFamily="34" charset="0"/>
                <a:cs typeface="Arial" panose="020B0604020202020204" pitchFamily="34" charset="0"/>
              </a:rPr>
              <a:t>Calouste</a:t>
            </a:r>
            <a:r>
              <a:rPr lang="pt-BR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000" dirty="0" err="1">
                <a:latin typeface="Arial" panose="020B0604020202020204" pitchFamily="34" charset="0"/>
                <a:cs typeface="Arial" panose="020B0604020202020204" pitchFamily="34" charset="0"/>
              </a:rPr>
              <a:t>Gulbenkian</a:t>
            </a:r>
            <a:r>
              <a:rPr lang="pt-BR" sz="1000" dirty="0">
                <a:latin typeface="Arial" panose="020B0604020202020204" pitchFamily="34" charset="0"/>
                <a:cs typeface="Arial" panose="020B0604020202020204" pitchFamily="34" charset="0"/>
              </a:rPr>
              <a:t>, 2007.</a:t>
            </a:r>
          </a:p>
        </p:txBody>
      </p:sp>
      <p:sp>
        <p:nvSpPr>
          <p:cNvPr id="7" name="Retângulo 6"/>
          <p:cNvSpPr/>
          <p:nvPr/>
        </p:nvSpPr>
        <p:spPr>
          <a:xfrm>
            <a:off x="611560" y="3081734"/>
            <a:ext cx="61744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00" dirty="0">
                <a:latin typeface="Arial" panose="020B0604020202020204" pitchFamily="34" charset="0"/>
                <a:cs typeface="Arial" panose="020B0604020202020204" pitchFamily="34" charset="0"/>
              </a:rPr>
              <a:t>CICCONE, Louis. L’invention d’une notation musicale pour les aveugles et ses conséquenses. Le Valenti Haüy, Paris, 4ème semester, n60. 2000a</a:t>
            </a:r>
            <a:endParaRPr lang="pt-BR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611560" y="3529584"/>
            <a:ext cx="58864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dirty="0"/>
              <a:t>DIDEROT, Denis. “Carta sobre os Cegos para o Uso dos que vêem”. In: Textos Escolhidos. (Os Pensadores). Tradução e notas de J. Guinsburg. São Paulo: Abril Cultural, 1985.</a:t>
            </a:r>
          </a:p>
        </p:txBody>
      </p:sp>
      <p:sp>
        <p:nvSpPr>
          <p:cNvPr id="10" name="Retângulo 9"/>
          <p:cNvSpPr/>
          <p:nvPr/>
        </p:nvSpPr>
        <p:spPr>
          <a:xfrm>
            <a:off x="611560" y="4076504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1000" dirty="0">
                <a:latin typeface="Arial" panose="020B0604020202020204" pitchFamily="34" charset="0"/>
                <a:cs typeface="Arial" panose="020B0604020202020204" pitchFamily="34" charset="0"/>
              </a:rPr>
              <a:t>HENRY, Pierre. La vie et l´oevre de Louis Braille. Paris, Presses Universitaires de France, 1952.</a:t>
            </a:r>
            <a:endParaRPr lang="pt-BR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611560" y="4509120"/>
            <a:ext cx="45176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dirty="0">
                <a:latin typeface="Arial" panose="020B0604020202020204" pitchFamily="34" charset="0"/>
                <a:cs typeface="Arial" panose="020B0604020202020204" pitchFamily="34" charset="0"/>
              </a:rPr>
              <a:t>LÉVY, P. A Inteligência Coletiva: por uma antropologia do ciberespaço. São Paulo: Loyola, 1994.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611560" y="4958818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1000" dirty="0">
                <a:latin typeface="Arial" panose="020B0604020202020204" pitchFamily="34" charset="0"/>
                <a:cs typeface="Arial" panose="020B0604020202020204" pitchFamily="34" charset="0"/>
              </a:rPr>
              <a:t>MORIN, E. &amp; LE MOIGNE, Jean-Louis. A inteligência da complexidade. 2ª ed. São Paulo: </a:t>
            </a:r>
            <a:r>
              <a:rPr lang="pt-BR" sz="1000" dirty="0" err="1">
                <a:latin typeface="Arial" panose="020B0604020202020204" pitchFamily="34" charset="0"/>
                <a:cs typeface="Arial" panose="020B0604020202020204" pitchFamily="34" charset="0"/>
              </a:rPr>
              <a:t>Peiróplis</a:t>
            </a:r>
            <a:r>
              <a:rPr lang="pt-BR" sz="1000" dirty="0">
                <a:latin typeface="Arial" panose="020B0604020202020204" pitchFamily="34" charset="0"/>
                <a:cs typeface="Arial" panose="020B0604020202020204" pitchFamily="34" charset="0"/>
              </a:rPr>
              <a:t>. 2000.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590352" y="5343019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1000" dirty="0">
                <a:latin typeface="Arial" panose="020B0604020202020204" pitchFamily="34" charset="0"/>
                <a:cs typeface="Arial" panose="020B0604020202020204" pitchFamily="34" charset="0"/>
              </a:rPr>
              <a:t>TOMÉ, D.  Introdução à Musicografia Braille. São Paulo: Global, 2003c.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590352" y="5559043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1000" dirty="0">
                <a:latin typeface="Arial" panose="020B0604020202020204" pitchFamily="34" charset="0"/>
                <a:cs typeface="Arial" panose="020B0604020202020204" pitchFamily="34" charset="0"/>
              </a:rPr>
              <a:t>VEIGA, J.  E.  O que é ser cego. Rio de Janeiro: J. Olympio, 1983.</a:t>
            </a:r>
          </a:p>
        </p:txBody>
      </p:sp>
    </p:spTree>
    <p:extLst>
      <p:ext uri="{BB962C8B-B14F-4D97-AF65-F5344CB8AC3E}">
        <p14:creationId xmlns:p14="http://schemas.microsoft.com/office/powerpoint/2010/main" xmlns="" val="3160964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408552" y="6093296"/>
            <a:ext cx="8280920" cy="28803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100" b="1" dirty="0">
                <a:solidFill>
                  <a:schemeClr val="bg1">
                    <a:lumMod val="50000"/>
                  </a:schemeClr>
                </a:solidFill>
              </a:rPr>
              <a:t> </a:t>
            </a:r>
            <a:endParaRPr lang="pt-BR" sz="11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pt-BR" sz="1100" dirty="0">
                <a:solidFill>
                  <a:schemeClr val="bg1">
                    <a:lumMod val="50000"/>
                  </a:schemeClr>
                </a:solidFill>
              </a:rPr>
              <a:t>A INFOCOMUNICAÇÃO EM HARMONIA COM A MUSICOGRAFIA BRAILLE: proposta de plataforma digital inclusiva</a:t>
            </a:r>
          </a:p>
          <a:p>
            <a:endParaRPr lang="pt-BR" sz="11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2307952" y="362610"/>
            <a:ext cx="4599222" cy="4827346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2615083" y="5415607"/>
            <a:ext cx="38291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400" dirty="0"/>
              <a:t>Pela atenção, obrigada!</a:t>
            </a:r>
            <a:endParaRPr lang="pt-BR" sz="2400" dirty="0"/>
          </a:p>
        </p:txBody>
      </p:sp>
      <p:sp>
        <p:nvSpPr>
          <p:cNvPr id="10" name="CaixaDeTexto 9"/>
          <p:cNvSpPr txBox="1"/>
          <p:nvPr/>
        </p:nvSpPr>
        <p:spPr>
          <a:xfrm>
            <a:off x="3056283" y="5075892"/>
            <a:ext cx="2739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dolorestome@gmail.com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00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69995" y="3789040"/>
            <a:ext cx="7992888" cy="1872208"/>
          </a:xfrm>
          <a:prstGeom prst="round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algn="just">
              <a:buNone/>
            </a:pPr>
            <a:r>
              <a:rPr lang="pt-PT" sz="3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Como promover a infocomunicação e inclusão no acesso a partituras braille, em contexto Lusófono?</a:t>
            </a:r>
          </a:p>
          <a:p>
            <a:pPr marL="0" algn="just">
              <a:buNone/>
            </a:pPr>
            <a:endParaRPr lang="pt-PT" sz="3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231908" y="2916233"/>
            <a:ext cx="47163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PT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Questão de Investigação</a:t>
            </a:r>
            <a:endParaRPr lang="pt-BR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8775" y="6074494"/>
            <a:ext cx="8424863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tângulo 4"/>
          <p:cNvSpPr/>
          <p:nvPr/>
        </p:nvSpPr>
        <p:spPr>
          <a:xfrm>
            <a:off x="2167661" y="548680"/>
            <a:ext cx="48526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PT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Abordagem Metodológica</a:t>
            </a:r>
            <a:endParaRPr lang="pt-BR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3184157" y="1404065"/>
            <a:ext cx="54922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PT" sz="20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“A responsabilidade de ter olhos quando os outros os perderam.” </a:t>
            </a:r>
            <a:r>
              <a:rPr lang="pt-PT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(José Saramago, 1995, p. 241)</a:t>
            </a:r>
            <a:endParaRPr lang="pt-BR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60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76923" y="2145872"/>
            <a:ext cx="7992888" cy="273630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algn="just">
              <a:buNone/>
            </a:pPr>
            <a:r>
              <a:rPr lang="pt-B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Estudar e validar estratégias e metodologias de apoio à </a:t>
            </a:r>
            <a:r>
              <a:rPr lang="pt-BR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infocomunicação</a:t>
            </a:r>
            <a:r>
              <a:rPr lang="pt-B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e inclusão, que permitam promover e sustentar uma comunidade Lusófona inclusiva que fomente o acesso e a utilização partilhada de partituras braille. </a:t>
            </a:r>
          </a:p>
          <a:p>
            <a:pPr marL="0" algn="just">
              <a:buNone/>
            </a:pPr>
            <a:endParaRPr lang="pt-PT" sz="4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683568" y="797674"/>
            <a:ext cx="27126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PT" sz="3200" dirty="0">
                <a:latin typeface="Arial" pitchFamily="34" charset="0"/>
                <a:cs typeface="Arial" pitchFamily="34" charset="0"/>
              </a:rPr>
              <a:t>Objetivo geral</a:t>
            </a:r>
            <a:endParaRPr lang="pt-BR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408552" y="6093296"/>
            <a:ext cx="8280920" cy="28803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100" b="1" dirty="0">
                <a:solidFill>
                  <a:schemeClr val="bg1">
                    <a:lumMod val="50000"/>
                  </a:schemeClr>
                </a:solidFill>
              </a:rPr>
              <a:t> </a:t>
            </a:r>
            <a:endParaRPr lang="pt-BR" sz="11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pt-BR" sz="1100" dirty="0">
                <a:solidFill>
                  <a:schemeClr val="bg1">
                    <a:lumMod val="50000"/>
                  </a:schemeClr>
                </a:solidFill>
              </a:rPr>
              <a:t>A INFOCOMUNICAÇÃO EM HARMONIA COM A MUSICOGRAFIA BRAILLE: proposta de plataforma digital inclusiva</a:t>
            </a:r>
          </a:p>
          <a:p>
            <a:endParaRPr lang="pt-BR" sz="11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28623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29238" y="1052736"/>
            <a:ext cx="8075210" cy="851004"/>
          </a:xfrm>
          <a:solidFill>
            <a:schemeClr val="bg1">
              <a:lumMod val="9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algn="just">
              <a:buNone/>
            </a:pPr>
            <a:r>
              <a:rPr lang="pt-BR" sz="2400" spc="-15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Analisar as tecnologias de apoio à pessoa cega como facilitadoras do acesso e utilização partilhada de musicografia</a:t>
            </a:r>
            <a:endParaRPr lang="pt-PT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473818" y="537558"/>
            <a:ext cx="35221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PT" sz="2800" dirty="0">
                <a:latin typeface="Arial" pitchFamily="34" charset="0"/>
                <a:cs typeface="Arial" pitchFamily="34" charset="0"/>
              </a:rPr>
              <a:t>Objetivo específico 1</a:t>
            </a: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467544" y="2076838"/>
            <a:ext cx="2160240" cy="30469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pt-BR" sz="2400" dirty="0">
                <a:latin typeface="Arial" pitchFamily="34" charset="0"/>
                <a:cs typeface="Arial" pitchFamily="34" charset="0"/>
              </a:rPr>
              <a:t>Aprofundar e sistematizar o </a:t>
            </a:r>
          </a:p>
          <a:p>
            <a:r>
              <a:rPr lang="pt-BR" sz="2400" dirty="0">
                <a:latin typeface="Arial" pitchFamily="34" charset="0"/>
                <a:cs typeface="Arial" pitchFamily="34" charset="0"/>
              </a:rPr>
              <a:t>conhecimento da investigadora </a:t>
            </a:r>
          </a:p>
          <a:p>
            <a:r>
              <a:rPr lang="pt-BR" sz="2400" dirty="0">
                <a:latin typeface="Arial" pitchFamily="34" charset="0"/>
                <a:cs typeface="Arial" pitchFamily="34" charset="0"/>
              </a:rPr>
              <a:t>na área de musicografia braille 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2719114" y="2070691"/>
            <a:ext cx="3312367" cy="37856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lvl="0"/>
            <a:r>
              <a:rPr lang="pt-BR" sz="2400" spc="-150" dirty="0">
                <a:latin typeface="Arial" pitchFamily="34" charset="0"/>
                <a:cs typeface="Arial" pitchFamily="34" charset="0"/>
              </a:rPr>
              <a:t>Estudar e comparar as principais ferramentas digitais de apoio às pessoas cegas observando  a portabilidade, facilidade de uso, acessibilidade, funcionalidade e configuração mínima para instalação e utilização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6146949" y="2048334"/>
            <a:ext cx="2529507" cy="37856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pt-BR" sz="2400" dirty="0">
                <a:latin typeface="Arial" pitchFamily="34" charset="0"/>
                <a:cs typeface="Arial" pitchFamily="34" charset="0"/>
              </a:rPr>
              <a:t>Analisar  e estudar </a:t>
            </a:r>
          </a:p>
          <a:p>
            <a:r>
              <a:rPr lang="pt-BR" sz="2400" dirty="0">
                <a:latin typeface="Arial" pitchFamily="34" charset="0"/>
                <a:cs typeface="Arial" pitchFamily="34" charset="0"/>
              </a:rPr>
              <a:t>casos e atividades, </a:t>
            </a:r>
          </a:p>
          <a:p>
            <a:r>
              <a:rPr lang="pt-BR" sz="2400" dirty="0">
                <a:latin typeface="Arial" pitchFamily="34" charset="0"/>
                <a:cs typeface="Arial" pitchFamily="34" charset="0"/>
              </a:rPr>
              <a:t>em curso, de </a:t>
            </a:r>
          </a:p>
          <a:p>
            <a:r>
              <a:rPr lang="pt-BR" sz="2400" dirty="0">
                <a:latin typeface="Arial" pitchFamily="34" charset="0"/>
                <a:cs typeface="Arial" pitchFamily="34" charset="0"/>
              </a:rPr>
              <a:t>utilização</a:t>
            </a:r>
          </a:p>
          <a:p>
            <a:r>
              <a:rPr lang="pt-BR" sz="2400" dirty="0">
                <a:latin typeface="Arial" pitchFamily="34" charset="0"/>
                <a:cs typeface="Arial" pitchFamily="34" charset="0"/>
              </a:rPr>
              <a:t>de aplicações </a:t>
            </a:r>
            <a:r>
              <a:rPr lang="pt-BR" sz="2400" dirty="0" err="1">
                <a:latin typeface="Arial" pitchFamily="34" charset="0"/>
                <a:cs typeface="Arial" pitchFamily="34" charset="0"/>
              </a:rPr>
              <a:t>on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pt-BR" sz="2400" dirty="0">
                <a:latin typeface="Arial" pitchFamily="34" charset="0"/>
                <a:cs typeface="Arial" pitchFamily="34" charset="0"/>
              </a:rPr>
              <a:t>e </a:t>
            </a:r>
            <a:r>
              <a:rPr lang="pt-BR" sz="2400" dirty="0" err="1">
                <a:latin typeface="Arial" pitchFamily="34" charset="0"/>
                <a:cs typeface="Arial" pitchFamily="34" charset="0"/>
              </a:rPr>
              <a:t>offline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na área </a:t>
            </a:r>
          </a:p>
          <a:p>
            <a:r>
              <a:rPr lang="pt-BR" sz="2400" dirty="0">
                <a:latin typeface="Arial" pitchFamily="34" charset="0"/>
                <a:cs typeface="Arial" pitchFamily="34" charset="0"/>
              </a:rPr>
              <a:t>da musicografia </a:t>
            </a:r>
          </a:p>
          <a:p>
            <a:r>
              <a:rPr lang="pt-BR" sz="2400" dirty="0">
                <a:latin typeface="Arial" pitchFamily="34" charset="0"/>
                <a:cs typeface="Arial" pitchFamily="34" charset="0"/>
              </a:rPr>
              <a:t>braille</a:t>
            </a: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408552" y="6093296"/>
            <a:ext cx="8280920" cy="28803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100" b="1" dirty="0">
                <a:solidFill>
                  <a:schemeClr val="bg1">
                    <a:lumMod val="50000"/>
                  </a:schemeClr>
                </a:solidFill>
              </a:rPr>
              <a:t> </a:t>
            </a:r>
            <a:endParaRPr lang="pt-BR" sz="11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pt-BR" sz="1100" dirty="0">
                <a:solidFill>
                  <a:schemeClr val="bg1">
                    <a:lumMod val="50000"/>
                  </a:schemeClr>
                </a:solidFill>
              </a:rPr>
              <a:t>A INFOCOMUNICAÇÃO EM HARMONIA COM A MUSICOGRAFIA BRAILLE: proposta de plataforma digital inclusiva</a:t>
            </a:r>
          </a:p>
          <a:p>
            <a:endParaRPr lang="pt-BR" sz="11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468844" y="2076838"/>
            <a:ext cx="2160240" cy="30469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r>
              <a:rPr lang="pt-BR" sz="2400" dirty="0">
                <a:latin typeface="Arial" pitchFamily="34" charset="0"/>
                <a:cs typeface="Arial" pitchFamily="34" charset="0"/>
              </a:rPr>
              <a:t>Aprofundar e sistematizar o </a:t>
            </a:r>
          </a:p>
          <a:p>
            <a:r>
              <a:rPr lang="pt-BR" sz="2400" dirty="0">
                <a:latin typeface="Arial" pitchFamily="34" charset="0"/>
                <a:cs typeface="Arial" pitchFamily="34" charset="0"/>
              </a:rPr>
              <a:t>conhecimento da investigadora </a:t>
            </a:r>
          </a:p>
          <a:p>
            <a:r>
              <a:rPr lang="pt-BR" sz="2400" dirty="0">
                <a:latin typeface="Arial" pitchFamily="34" charset="0"/>
                <a:cs typeface="Arial" pitchFamily="34" charset="0"/>
              </a:rPr>
              <a:t>na área de musicografia braille 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2720414" y="2055943"/>
            <a:ext cx="3312367" cy="37856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lvl="0"/>
            <a:r>
              <a:rPr lang="pt-BR" sz="2400" spc="-150" dirty="0">
                <a:latin typeface="Arial" pitchFamily="34" charset="0"/>
                <a:cs typeface="Arial" pitchFamily="34" charset="0"/>
              </a:rPr>
              <a:t>Estudar e comparar as principais ferramentas digitais de apoio às pessoas cegas observando  a portabilidade, facilidade de uso, acessibilidade, funcionalidade e configuração mínima para instalação e utilização</a:t>
            </a:r>
          </a:p>
        </p:txBody>
      </p:sp>
    </p:spTree>
    <p:extLst>
      <p:ext uri="{BB962C8B-B14F-4D97-AF65-F5344CB8AC3E}">
        <p14:creationId xmlns:p14="http://schemas.microsoft.com/office/powerpoint/2010/main" xmlns="" val="42382419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29238" y="952255"/>
            <a:ext cx="8075210" cy="851004"/>
          </a:xfrm>
          <a:solidFill>
            <a:schemeClr val="bg1">
              <a:lumMod val="9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algn="just">
              <a:buNone/>
            </a:pPr>
            <a:r>
              <a:rPr lang="pt-BR" sz="2400" spc="-15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Especificar e desenvolver uma comunidade lusófona inclusiva que fomente a utilização partilhada e o acesso a partituras braille</a:t>
            </a:r>
            <a:r>
              <a:rPr lang="pt-BR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0" algn="just">
              <a:buNone/>
            </a:pPr>
            <a:endParaRPr lang="pt-PT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543093" y="448962"/>
            <a:ext cx="35221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PT" sz="2800" dirty="0">
                <a:latin typeface="Arial" pitchFamily="34" charset="0"/>
                <a:cs typeface="Arial" pitchFamily="34" charset="0"/>
              </a:rPr>
              <a:t>Objetivo específico 2</a:t>
            </a: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467544" y="1938288"/>
            <a:ext cx="2160240" cy="37856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r>
              <a:rPr lang="pt-BR" sz="2400" dirty="0">
                <a:latin typeface="Arial" pitchFamily="34" charset="0"/>
                <a:cs typeface="Arial" pitchFamily="34" charset="0"/>
              </a:rPr>
              <a:t>Analisar e estudar casos </a:t>
            </a:r>
          </a:p>
          <a:p>
            <a:r>
              <a:rPr lang="pt-BR" sz="2400" dirty="0">
                <a:latin typeface="Arial" pitchFamily="34" charset="0"/>
                <a:cs typeface="Arial" pitchFamily="34" charset="0"/>
              </a:rPr>
              <a:t>e atividades, </a:t>
            </a:r>
          </a:p>
          <a:p>
            <a:r>
              <a:rPr lang="pt-BR" sz="2400" dirty="0">
                <a:latin typeface="Arial" pitchFamily="34" charset="0"/>
                <a:cs typeface="Arial" pitchFamily="34" charset="0"/>
              </a:rPr>
              <a:t>em curso, </a:t>
            </a:r>
          </a:p>
          <a:p>
            <a:r>
              <a:rPr lang="pt-BR" sz="2400" dirty="0">
                <a:latin typeface="Arial" pitchFamily="34" charset="0"/>
                <a:cs typeface="Arial" pitchFamily="34" charset="0"/>
              </a:rPr>
              <a:t>de utilização </a:t>
            </a:r>
          </a:p>
          <a:p>
            <a:r>
              <a:rPr lang="pt-BR" sz="2400" dirty="0">
                <a:latin typeface="Arial" pitchFamily="34" charset="0"/>
                <a:cs typeface="Arial" pitchFamily="34" charset="0"/>
              </a:rPr>
              <a:t>de plataformas </a:t>
            </a:r>
          </a:p>
          <a:p>
            <a:r>
              <a:rPr lang="pt-BR" sz="2400" dirty="0">
                <a:latin typeface="Arial" pitchFamily="34" charset="0"/>
                <a:cs typeface="Arial" pitchFamily="34" charset="0"/>
              </a:rPr>
              <a:t>inclusivas em contexto lusófono 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2746824" y="1932141"/>
            <a:ext cx="3509070" cy="41549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lvl="0"/>
            <a:r>
              <a:rPr lang="pt-BR" sz="2400" dirty="0">
                <a:latin typeface="Arial" pitchFamily="34" charset="0"/>
                <a:cs typeface="Arial" pitchFamily="34" charset="0"/>
              </a:rPr>
              <a:t>Propor um conjunto de estratégias e metodologias de apoio à promoção e sustentação de uma comunidade Lusófona inclusiva, identificando suas principais características, requisitos, dimensões, agentes e contextos 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6390683" y="1937494"/>
            <a:ext cx="2241475" cy="37856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pt-BR" sz="2400" dirty="0">
                <a:latin typeface="Arial" pitchFamily="34" charset="0"/>
                <a:cs typeface="Arial" pitchFamily="34" charset="0"/>
              </a:rPr>
              <a:t>Validar a proposta e promover o lançamento piloto da comunidade lusófona com apoio </a:t>
            </a:r>
            <a:r>
              <a:rPr lang="pt-BR" sz="2400" dirty="0" err="1">
                <a:latin typeface="Arial" pitchFamily="34" charset="0"/>
                <a:cs typeface="Arial" pitchFamily="34" charset="0"/>
              </a:rPr>
              <a:t>infocomunica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-</a:t>
            </a:r>
          </a:p>
          <a:p>
            <a:r>
              <a:rPr lang="pt-BR" sz="2400" dirty="0" err="1">
                <a:latin typeface="Arial" pitchFamily="34" charset="0"/>
                <a:cs typeface="Arial" pitchFamily="34" charset="0"/>
              </a:rPr>
              <a:t>cional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408552" y="6093296"/>
            <a:ext cx="8280920" cy="28803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sz="11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pt-BR" sz="1100" dirty="0">
                <a:solidFill>
                  <a:schemeClr val="bg1">
                    <a:lumMod val="50000"/>
                  </a:schemeClr>
                </a:solidFill>
              </a:rPr>
              <a:t>A INFOCOMUNICAÇÃO EM HARMONIA COM A MUSICOGRAFIA BRAILLE: proposta de plataforma digital inclusiva</a:t>
            </a:r>
          </a:p>
          <a:p>
            <a:endParaRPr lang="pt-BR" sz="11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08706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411224" y="6525344"/>
            <a:ext cx="8280920" cy="288032"/>
          </a:xfrm>
          <a:prstGeom prst="round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100" b="1" dirty="0">
                <a:solidFill>
                  <a:prstClr val="white">
                    <a:lumMod val="50000"/>
                  </a:prstClr>
                </a:solidFill>
              </a:rPr>
              <a:t> </a:t>
            </a:r>
            <a:endParaRPr lang="pt-BR" sz="1100" dirty="0">
              <a:solidFill>
                <a:prstClr val="white">
                  <a:lumMod val="50000"/>
                </a:prstClr>
              </a:solidFill>
            </a:endParaRPr>
          </a:p>
          <a:p>
            <a:r>
              <a:rPr lang="pt-BR" sz="1100" dirty="0">
                <a:solidFill>
                  <a:prstClr val="white">
                    <a:lumMod val="50000"/>
                  </a:prstClr>
                </a:solidFill>
              </a:rPr>
              <a:t>A INFOCOMUNICAÇÃO EM HARMONIA COM A MUSICOGRAFIA BRAILLE: proposta de plataforma digital inclusiva</a:t>
            </a:r>
          </a:p>
          <a:p>
            <a:endParaRPr lang="pt-BR" sz="1100" dirty="0">
              <a:solidFill>
                <a:prstClr val="white">
                  <a:lumMod val="50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3203848" y="-67904"/>
            <a:ext cx="27036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400" dirty="0">
                <a:latin typeface="Arial" pitchFamily="34" charset="0"/>
                <a:cs typeface="Arial" pitchFamily="34" charset="0"/>
              </a:rPr>
              <a:t>Modelo de Análise</a:t>
            </a: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6516216" y="548680"/>
            <a:ext cx="2175928" cy="576064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Construção do </a:t>
            </a:r>
            <a:br>
              <a:rPr kumimoji="0" lang="pt-BR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pt-BR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Modelo de Análise</a:t>
            </a:r>
          </a:p>
        </p:txBody>
      </p:sp>
      <p:sp>
        <p:nvSpPr>
          <p:cNvPr id="5" name="Retângulo 4"/>
          <p:cNvSpPr/>
          <p:nvPr/>
        </p:nvSpPr>
        <p:spPr>
          <a:xfrm>
            <a:off x="451064" y="536103"/>
            <a:ext cx="5688632" cy="646331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Como promover a infocomunicação e inclusão 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no acesso a partituras braille, em contexto Lusófono?</a:t>
            </a:r>
            <a:endParaRPr kumimoji="0" lang="pt-BR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</a:endParaRPr>
          </a:p>
        </p:txBody>
      </p:sp>
      <p:sp>
        <p:nvSpPr>
          <p:cNvPr id="6" name="Seta para a direita 5"/>
          <p:cNvSpPr/>
          <p:nvPr/>
        </p:nvSpPr>
        <p:spPr>
          <a:xfrm>
            <a:off x="6226452" y="618525"/>
            <a:ext cx="216024" cy="451521"/>
          </a:xfrm>
          <a:prstGeom prst="rightArrow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/>
          </p:nvPr>
        </p:nvGraphicFramePr>
        <p:xfrm>
          <a:off x="411225" y="1306053"/>
          <a:ext cx="8364060" cy="48144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880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880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880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018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Conceitos</a:t>
                      </a:r>
                      <a:endParaRPr lang="pt-BR" sz="16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Dimensões</a:t>
                      </a:r>
                      <a:endParaRPr lang="pt-BR" sz="16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Indicadores</a:t>
                      </a:r>
                      <a:endParaRPr lang="pt-BR" sz="16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37158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Infocomunicação no acesso a partituras </a:t>
                      </a:r>
                      <a:r>
                        <a:rPr lang="pt-BR" sz="1800" b="0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braille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Informação</a:t>
                      </a:r>
                      <a:endParaRPr lang="pt-BR" sz="18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Conhecimento do código </a:t>
                      </a:r>
                      <a:r>
                        <a:rPr lang="pt-BR" sz="1400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braille</a:t>
                      </a:r>
                      <a:endParaRPr lang="pt-BR" sz="14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8104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Comunicação</a:t>
                      </a:r>
                      <a:endParaRPr lang="pt-BR" sz="18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Conhecimento mútuo (aluno e professor) do código </a:t>
                      </a:r>
                      <a:r>
                        <a:rPr lang="pt-BR" sz="1400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braille</a:t>
                      </a:r>
                      <a:endParaRPr lang="pt-BR" sz="14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9931">
                <a:tc row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Inclusão no acesso a partituras </a:t>
                      </a:r>
                      <a:r>
                        <a:rPr lang="pt-BR" sz="1800" b="0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braille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pt-BR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Literacia Musical</a:t>
                      </a:r>
                      <a:endParaRPr lang="pt-BR" sz="18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Acesso a musicografia </a:t>
                      </a:r>
                      <a:endParaRPr lang="pt-BR" sz="14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5013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Acesso a graduação (formação)</a:t>
                      </a:r>
                      <a:endParaRPr lang="pt-BR" sz="14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2412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Acessibilidade de Recursos</a:t>
                      </a:r>
                      <a:endParaRPr lang="pt-BR" sz="18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Musicoteca</a:t>
                      </a:r>
                      <a:endParaRPr lang="pt-BR" sz="14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5013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Acesso online a partituras </a:t>
                      </a:r>
                      <a:r>
                        <a:rPr lang="pt-BR" sz="1400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braille</a:t>
                      </a:r>
                      <a:endParaRPr lang="pt-BR" sz="14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01858">
                <a:tc row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Contexto Lusófono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Língua Portuguesa</a:t>
                      </a:r>
                      <a:endParaRPr lang="pt-BR" sz="18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Número de países</a:t>
                      </a:r>
                      <a:endParaRPr lang="pt-BR" sz="14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3392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Dispersão geográfica</a:t>
                      </a:r>
                      <a:endParaRPr lang="pt-BR" sz="18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Localização/continentes</a:t>
                      </a:r>
                      <a:endParaRPr lang="pt-BR" sz="14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2832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Cultura</a:t>
                      </a:r>
                      <a:endParaRPr lang="pt-BR" sz="18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Tradições/ Estigmas</a:t>
                      </a:r>
                      <a:endParaRPr lang="pt-BR" sz="14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4162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Instituições / especial-regular</a:t>
                      </a:r>
                      <a:endParaRPr lang="pt-BR" sz="14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4712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Universidades</a:t>
                      </a:r>
                      <a:endParaRPr lang="pt-BR" sz="14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5096400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411224" y="6525344"/>
            <a:ext cx="8280920" cy="288032"/>
          </a:xfrm>
          <a:prstGeom prst="round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100" b="1" dirty="0">
                <a:solidFill>
                  <a:prstClr val="white">
                    <a:lumMod val="50000"/>
                  </a:prstClr>
                </a:solidFill>
              </a:rPr>
              <a:t> </a:t>
            </a:r>
            <a:endParaRPr lang="pt-BR" sz="1100" dirty="0">
              <a:solidFill>
                <a:prstClr val="white">
                  <a:lumMod val="50000"/>
                </a:prstClr>
              </a:solidFill>
            </a:endParaRPr>
          </a:p>
          <a:p>
            <a:r>
              <a:rPr lang="pt-BR" sz="1100" dirty="0">
                <a:solidFill>
                  <a:prstClr val="white">
                    <a:lumMod val="50000"/>
                  </a:prstClr>
                </a:solidFill>
              </a:rPr>
              <a:t>A INFOCOMUNICAÇÃO EM HARMONIA COM A MUSICOGRAFIA BRAILLE: proposta de plataforma digital inclusiva</a:t>
            </a:r>
          </a:p>
          <a:p>
            <a:endParaRPr lang="pt-BR" sz="1100" dirty="0">
              <a:solidFill>
                <a:prstClr val="white">
                  <a:lumMod val="50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2355688" y="332656"/>
            <a:ext cx="44326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400" dirty="0">
                <a:latin typeface="Arial" pitchFamily="34" charset="0"/>
                <a:cs typeface="Arial" pitchFamily="34" charset="0"/>
              </a:rPr>
              <a:t>Métodos de Operacionalização</a:t>
            </a:r>
          </a:p>
        </p:txBody>
      </p:sp>
      <p:cxnSp>
        <p:nvCxnSpPr>
          <p:cNvPr id="4" name="Conector em curva 23"/>
          <p:cNvCxnSpPr/>
          <p:nvPr/>
        </p:nvCxnSpPr>
        <p:spPr>
          <a:xfrm rot="10800000" flipV="1">
            <a:off x="3779913" y="6165304"/>
            <a:ext cx="1584181" cy="131316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5" name="Conector em curva 4"/>
          <p:cNvCxnSpPr/>
          <p:nvPr/>
        </p:nvCxnSpPr>
        <p:spPr>
          <a:xfrm flipV="1">
            <a:off x="539552" y="1196752"/>
            <a:ext cx="1224136" cy="1080120"/>
          </a:xfrm>
          <a:prstGeom prst="curvedConnector3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6" name="Conector em curva 15"/>
          <p:cNvCxnSpPr/>
          <p:nvPr/>
        </p:nvCxnSpPr>
        <p:spPr>
          <a:xfrm rot="16200000" flipH="1">
            <a:off x="7712192" y="1152904"/>
            <a:ext cx="1008112" cy="807776"/>
          </a:xfrm>
          <a:prstGeom prst="curvedConnector3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" name="Conector em curva 19"/>
          <p:cNvCxnSpPr/>
          <p:nvPr/>
        </p:nvCxnSpPr>
        <p:spPr>
          <a:xfrm rot="10800000" flipV="1">
            <a:off x="7308304" y="4509119"/>
            <a:ext cx="1152128" cy="1008112"/>
          </a:xfrm>
          <a:prstGeom prst="curvedConnector3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pSp>
        <p:nvGrpSpPr>
          <p:cNvPr id="8" name="Grupo 7"/>
          <p:cNvGrpSpPr/>
          <p:nvPr/>
        </p:nvGrpSpPr>
        <p:grpSpPr>
          <a:xfrm>
            <a:off x="467544" y="2433904"/>
            <a:ext cx="2880320" cy="1368152"/>
            <a:chOff x="-169489" y="1916282"/>
            <a:chExt cx="3129885" cy="1639101"/>
          </a:xfrm>
          <a:solidFill>
            <a:schemeClr val="bg2">
              <a:lumMod val="90000"/>
            </a:schemeClr>
          </a:solidFill>
        </p:grpSpPr>
        <p:sp>
          <p:nvSpPr>
            <p:cNvPr id="9" name="Retângulo de cantos arredondados 8"/>
            <p:cNvSpPr/>
            <p:nvPr/>
          </p:nvSpPr>
          <p:spPr>
            <a:xfrm>
              <a:off x="-169489" y="1916282"/>
              <a:ext cx="3129885" cy="1639101"/>
            </a:xfrm>
            <a:prstGeom prst="roundRect">
              <a:avLst/>
            </a:prstGeom>
            <a:grpFill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</p:sp>
        <p:sp>
          <p:nvSpPr>
            <p:cNvPr id="10" name="Retângulo 9"/>
            <p:cNvSpPr/>
            <p:nvPr/>
          </p:nvSpPr>
          <p:spPr>
            <a:xfrm>
              <a:off x="-89475" y="1996296"/>
              <a:ext cx="2969857" cy="147907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algn="ctr" defTabSz="800100">
                <a:spcBef>
                  <a:spcPct val="0"/>
                </a:spcBef>
              </a:pPr>
              <a:r>
                <a:rPr lang="pt-BR" sz="2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Descritivo</a:t>
              </a:r>
            </a:p>
            <a:p>
              <a:pPr algn="ctr" defTabSz="800100">
                <a:spcBef>
                  <a:spcPct val="0"/>
                </a:spcBef>
              </a:pPr>
              <a:r>
                <a:rPr lang="pt-BR" sz="24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(tipo do estudo)</a:t>
              </a:r>
            </a:p>
          </p:txBody>
        </p:sp>
      </p:grpSp>
      <p:sp>
        <p:nvSpPr>
          <p:cNvPr id="11" name="Retângulo de cantos arredondados 10"/>
          <p:cNvSpPr/>
          <p:nvPr/>
        </p:nvSpPr>
        <p:spPr>
          <a:xfrm>
            <a:off x="3456384" y="2450987"/>
            <a:ext cx="5235760" cy="1351069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sp>
      <p:graphicFrame>
        <p:nvGraphicFramePr>
          <p:cNvPr id="12" name="Diagrama 11"/>
          <p:cNvGraphicFramePr/>
          <p:nvPr>
            <p:extLst/>
          </p:nvPr>
        </p:nvGraphicFramePr>
        <p:xfrm>
          <a:off x="1907704" y="836712"/>
          <a:ext cx="5856312" cy="1481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3" name="Grupo 12"/>
          <p:cNvGrpSpPr/>
          <p:nvPr/>
        </p:nvGrpSpPr>
        <p:grpSpPr>
          <a:xfrm>
            <a:off x="2051720" y="4021997"/>
            <a:ext cx="5026912" cy="1855275"/>
            <a:chOff x="1863536" y="3851910"/>
            <a:chExt cx="3195623" cy="1855275"/>
          </a:xfrm>
          <a:solidFill>
            <a:schemeClr val="bg2">
              <a:lumMod val="90000"/>
            </a:schemeClr>
          </a:solidFill>
        </p:grpSpPr>
        <p:sp>
          <p:nvSpPr>
            <p:cNvPr id="14" name="Retângulo de cantos arredondados 13"/>
            <p:cNvSpPr/>
            <p:nvPr/>
          </p:nvSpPr>
          <p:spPr>
            <a:xfrm>
              <a:off x="1863536" y="3851910"/>
              <a:ext cx="3195623" cy="1855275"/>
            </a:xfrm>
            <a:prstGeom prst="roundRect">
              <a:avLst/>
            </a:prstGeom>
            <a:grpFill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</p:sp>
        <p:sp>
          <p:nvSpPr>
            <p:cNvPr id="15" name="Retângulo 14"/>
            <p:cNvSpPr/>
            <p:nvPr/>
          </p:nvSpPr>
          <p:spPr>
            <a:xfrm>
              <a:off x="1954103" y="3942477"/>
              <a:ext cx="3014489" cy="167414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4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Tipos de abordagem</a:t>
              </a:r>
            </a:p>
            <a:p>
              <a:pPr marL="800100" lvl="1" indent="-342900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itchFamily="2" charset="2"/>
                <a:buChar char="ü"/>
              </a:pPr>
              <a:r>
                <a:rPr lang="pt-BR" sz="2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análise de conteúdo </a:t>
              </a:r>
              <a:r>
                <a:rPr lang="pt-BR" sz="24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</a:t>
              </a:r>
            </a:p>
            <a:p>
              <a:pPr marL="800100" lvl="1" indent="-342900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itchFamily="2" charset="2"/>
                <a:buChar char="ü"/>
              </a:pPr>
              <a:r>
                <a:rPr lang="pt-BR" sz="2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estudo de caso</a:t>
              </a:r>
            </a:p>
            <a:p>
              <a:pPr marL="800100" lvl="1" indent="-342900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itchFamily="2" charset="2"/>
                <a:buChar char="ü"/>
              </a:pPr>
              <a:r>
                <a:rPr lang="pt-BR" sz="2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história de vida</a:t>
              </a:r>
            </a:p>
          </p:txBody>
        </p:sp>
      </p:grpSp>
      <p:sp>
        <p:nvSpPr>
          <p:cNvPr id="18" name="Retângulo 17"/>
          <p:cNvSpPr/>
          <p:nvPr/>
        </p:nvSpPr>
        <p:spPr>
          <a:xfrm>
            <a:off x="3667124" y="2419156"/>
            <a:ext cx="512825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Linha a ser adotada para o desenvolvimento do estudo: investigação qualitativa de origem etnográfica-fenomenológica / de natureza histórico-axiológica e dialética</a:t>
            </a:r>
          </a:p>
        </p:txBody>
      </p:sp>
    </p:spTree>
    <p:extLst>
      <p:ext uri="{BB962C8B-B14F-4D97-AF65-F5344CB8AC3E}">
        <p14:creationId xmlns:p14="http://schemas.microsoft.com/office/powerpoint/2010/main" xmlns="" val="19406879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o">
  <a:themeElements>
    <a:clrScheme name="Escala de Cinza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Aspecto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specto">
  <a:themeElements>
    <a:clrScheme name="Aspecto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o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9134</TotalTime>
  <Words>1771</Words>
  <Application>Microsoft Office PowerPoint</Application>
  <PresentationFormat>Apresentação na tela (4:3)</PresentationFormat>
  <Paragraphs>329</Paragraphs>
  <Slides>35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slides</vt:lpstr>
      </vt:variant>
      <vt:variant>
        <vt:i4>35</vt:i4>
      </vt:variant>
    </vt:vector>
  </HeadingPairs>
  <TitlesOfParts>
    <vt:vector size="37" baseType="lpstr">
      <vt:lpstr>Aspecto</vt:lpstr>
      <vt:lpstr>1_Aspecto</vt:lpstr>
      <vt:lpstr>Slide 1</vt:lpstr>
      <vt:lpstr>Slide 2</vt:lpstr>
      <vt:lpstr>Clique na imagem para abrir o vídeo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INSTITUTO DOS MENINOS CEGOS – Paris – França Séc. XIX 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Clique na imagem para abrir o vídeo</vt:lpstr>
      <vt:lpstr>Slide 31</vt:lpstr>
      <vt:lpstr>Slide 32</vt:lpstr>
      <vt:lpstr>Clique na imagem para abrir o vídeo</vt:lpstr>
      <vt:lpstr>Slide 34</vt:lpstr>
      <vt:lpstr>Slide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Alcione</dc:creator>
  <cp:lastModifiedBy>Tiago Borges</cp:lastModifiedBy>
  <cp:revision>369</cp:revision>
  <cp:lastPrinted>2016-09-04T19:20:15Z</cp:lastPrinted>
  <dcterms:created xsi:type="dcterms:W3CDTF">2016-09-04T18:04:32Z</dcterms:created>
  <dcterms:modified xsi:type="dcterms:W3CDTF">2017-01-13T16:16:12Z</dcterms:modified>
</cp:coreProperties>
</file>